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entury Gothic" panose="020B0502020202020204" pitchFamily="34" charset="0"/>
      <p:regular r:id="rId34"/>
      <p:bold r:id="rId35"/>
      <p:italic r:id="rId36"/>
      <p:boldItalic r:id="rId37"/>
    </p:embeddedFont>
    <p:embeddedFont>
      <p:font typeface="Housegrind Personal Use Only" panose="02000000000000000000" pitchFamily="2" charset="77"/>
      <p:regular r:id="rId38"/>
    </p:embeddedFont>
    <p:embeddedFont>
      <p:font typeface="Merriweather" pitchFamily="2" charset="77"/>
      <p:regular r:id="rId39"/>
      <p:bold r:id="rId40"/>
      <p:italic r:id="rId41"/>
      <p:boldItalic r:id="rId42"/>
    </p:embeddedFont>
    <p:embeddedFont>
      <p:font typeface="Oswald" pitchFamily="2" charset="77"/>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6"/>
    <p:restoredTop sz="82143"/>
  </p:normalViewPr>
  <p:slideViewPr>
    <p:cSldViewPr snapToGrid="0">
      <p:cViewPr>
        <p:scale>
          <a:sx n="140" d="100"/>
          <a:sy n="140" d="100"/>
        </p:scale>
        <p:origin x="328" y="320"/>
      </p:cViewPr>
      <p:guideLst>
        <p:guide orient="horz" pos="1620"/>
        <p:guide pos="2880"/>
      </p:guideLst>
    </p:cSldViewPr>
  </p:slideViewPr>
  <p:outlineViewPr>
    <p:cViewPr>
      <p:scale>
        <a:sx n="33" d="100"/>
        <a:sy n="33" d="100"/>
      </p:scale>
      <p:origin x="0" y="-26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[Music Intro]</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Welcome! In this module, we will address the needs of underrepresented groups and special population specifically, ethnicity</a:t>
            </a:r>
            <a:endParaRPr lang="en-US" sz="1200" b="1" dirty="0">
              <a:solidFill>
                <a:srgbClr val="99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28f3abf9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28f3abf9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10: Student Needs</a:t>
            </a:r>
            <a:endParaRPr b="1"/>
          </a:p>
          <a:p>
            <a:pPr marL="0" lvl="0" indent="0" algn="l" rtl="0">
              <a:spcBef>
                <a:spcPts val="0"/>
              </a:spcBef>
              <a:spcAft>
                <a:spcPts val="0"/>
              </a:spcAft>
              <a:buNone/>
            </a:pPr>
            <a:endParaRPr/>
          </a:p>
          <a:p>
            <a:pPr marL="0" lvl="0" indent="0" algn="l" rtl="0">
              <a:spcBef>
                <a:spcPts val="0"/>
              </a:spcBef>
              <a:spcAft>
                <a:spcPts val="0"/>
              </a:spcAft>
              <a:buNone/>
            </a:pPr>
            <a:r>
              <a:rPr lang="en"/>
              <a:t>When we talk about student needs, this can be focused on the diverse academic and social needs of racial and ethnic minority students.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30fe5d2d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30fe5d2d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Slide 11: Strategies and Techniques</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To support the academic needs of students, community colleges and/or universities can improve their admission process. One way is by providing equitable admission standards.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Community colleges can use two types of programs to help in the enrollment - enrollment programs and transition programs. Enrollment programs are based on legislative mandates, for example based on the Higher Education Act (HEA) of 1965 which provides resources for college students, like financial aid and continuing education programs.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Enrollment programs work to make sure that a certain percentage of enrollments are members of racial or ethnic minorities.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30fe5d2d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30fe5d2d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Slide 12: Strategies and Techniques continue</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Offering suitable programs and creating appropriate policies helps racial and ethnic minority students make successful transitions from high school to college.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Transition programs are programs and related services to assist students who may not necessarily qualify or gain admittance to community colleges or universities through traditional means.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Using the transition programs, colleges and universities can level the admission process for racial and ethnic minorities.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30fe5d2de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30fe5d2d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13: Strategies and Techniques (3)</a:t>
            </a:r>
            <a:endParaRPr b="1"/>
          </a:p>
          <a:p>
            <a:pPr marL="0" lvl="0" indent="0" algn="l" rtl="0">
              <a:spcBef>
                <a:spcPts val="0"/>
              </a:spcBef>
              <a:spcAft>
                <a:spcPts val="0"/>
              </a:spcAft>
              <a:buNone/>
            </a:pPr>
            <a:endParaRPr/>
          </a:p>
          <a:p>
            <a:pPr marL="0" lvl="0" indent="0" algn="l" rtl="0">
              <a:spcBef>
                <a:spcPts val="0"/>
              </a:spcBef>
              <a:spcAft>
                <a:spcPts val="0"/>
              </a:spcAft>
              <a:buNone/>
            </a:pPr>
            <a:r>
              <a:rPr lang="en"/>
              <a:t>To help students with social issues, colleges need to devise plans of action to help the minority students cope with issues they may face on campus.</a:t>
            </a:r>
            <a:endParaRPr/>
          </a:p>
          <a:p>
            <a:pPr marL="0" lvl="0" indent="0" algn="l" rtl="0">
              <a:spcBef>
                <a:spcPts val="0"/>
              </a:spcBef>
              <a:spcAft>
                <a:spcPts val="0"/>
              </a:spcAft>
              <a:buNone/>
            </a:pPr>
            <a:endParaRPr/>
          </a:p>
          <a:p>
            <a:pPr marL="0" lvl="0" indent="0" algn="l" rtl="0">
              <a:spcBef>
                <a:spcPts val="0"/>
              </a:spcBef>
              <a:spcAft>
                <a:spcPts val="0"/>
              </a:spcAft>
              <a:buNone/>
            </a:pPr>
            <a:r>
              <a:rPr lang="en"/>
              <a:t>Offer cultural enrichment activities that promote college readiness and social integration on campus.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30fe5d2d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30fe5d2d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14: Student Needs continue</a:t>
            </a:r>
            <a:endParaRPr b="1"/>
          </a:p>
          <a:p>
            <a:pPr marL="0" lvl="0" indent="0" algn="l" rtl="0">
              <a:spcBef>
                <a:spcPts val="0"/>
              </a:spcBef>
              <a:spcAft>
                <a:spcPts val="0"/>
              </a:spcAft>
              <a:buNone/>
            </a:pPr>
            <a:endParaRPr/>
          </a:p>
          <a:p>
            <a:pPr marL="0" lvl="0" indent="0" algn="l" rtl="0">
              <a:spcBef>
                <a:spcPts val="0"/>
              </a:spcBef>
              <a:spcAft>
                <a:spcPts val="0"/>
              </a:spcAft>
              <a:buNone/>
            </a:pPr>
            <a:r>
              <a:rPr lang="en"/>
              <a:t>Another student need is the lack of college preparation and/or knowledge of being a successful student.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30fe5d2d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30fe5d2d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Video Component</a:t>
            </a:r>
          </a:p>
          <a:p>
            <a:pPr marL="0" lvl="0" indent="0" algn="l" rtl="0">
              <a:spcBef>
                <a:spcPts val="0"/>
              </a:spcBef>
              <a:spcAft>
                <a:spcPts val="0"/>
              </a:spcAft>
              <a:buNone/>
            </a:pPr>
            <a:r>
              <a:rPr lang="en-US" sz="1200" dirty="0"/>
              <a:t>https://</a:t>
            </a:r>
            <a:r>
              <a:rPr lang="en-US" sz="1200" dirty="0" err="1"/>
              <a:t>youtu.be</a:t>
            </a:r>
            <a:r>
              <a:rPr lang="en-US" sz="1200"/>
              <a:t>/WBHLRKz6NYA</a:t>
            </a:r>
            <a:endParaRPr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30fe5d2de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30fe5d2d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16: Lesson 2: Strategies and Techniques to Overcome the Barriers to Completion</a:t>
            </a:r>
            <a:endParaRPr b="1"/>
          </a:p>
          <a:p>
            <a:pPr marL="0" lvl="0" indent="0" algn="l" rtl="0">
              <a:spcBef>
                <a:spcPts val="0"/>
              </a:spcBef>
              <a:spcAft>
                <a:spcPts val="0"/>
              </a:spcAft>
              <a:buNone/>
            </a:pPr>
            <a:endParaRPr/>
          </a:p>
          <a:p>
            <a:pPr marL="0" lvl="0" indent="0" algn="l" rtl="0">
              <a:spcBef>
                <a:spcPts val="0"/>
              </a:spcBef>
              <a:spcAft>
                <a:spcPts val="0"/>
              </a:spcAft>
              <a:buNone/>
            </a:pPr>
            <a:r>
              <a:rPr lang="en"/>
              <a:t>In this lesson, we will identify different strategies and techniques to overcome the barriers to completion.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30fe5d2d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30fe5d2d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17: Barriers to Completion (1)</a:t>
            </a:r>
            <a:endParaRPr b="1"/>
          </a:p>
          <a:p>
            <a:pPr marL="0" lvl="0" indent="0" algn="l" rtl="0">
              <a:spcBef>
                <a:spcPts val="0"/>
              </a:spcBef>
              <a:spcAft>
                <a:spcPts val="0"/>
              </a:spcAft>
              <a:buNone/>
            </a:pPr>
            <a:endParaRPr/>
          </a:p>
          <a:p>
            <a:pPr marL="0" lvl="0" indent="0" algn="l" rtl="0">
              <a:spcBef>
                <a:spcPts val="0"/>
              </a:spcBef>
              <a:spcAft>
                <a:spcPts val="0"/>
              </a:spcAft>
              <a:buNone/>
            </a:pPr>
            <a:r>
              <a:rPr lang="en"/>
              <a:t>The first barrier in this lesson is </a:t>
            </a:r>
            <a:r>
              <a:rPr lang="en" b="1"/>
              <a:t>Disparities in Educational Attainment</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This barrier is very significant especially when it comes to wage and employment disparities with many different ethnicities. </a:t>
            </a:r>
            <a:endParaRPr/>
          </a:p>
          <a:p>
            <a:pPr marL="0" lvl="0" indent="0" algn="l" rtl="0">
              <a:spcBef>
                <a:spcPts val="0"/>
              </a:spcBef>
              <a:spcAft>
                <a:spcPts val="0"/>
              </a:spcAft>
              <a:buNone/>
            </a:pPr>
            <a:endParaRPr/>
          </a:p>
          <a:p>
            <a:pPr marL="0" lvl="0" indent="0" algn="l" rtl="0">
              <a:spcBef>
                <a:spcPts val="0"/>
              </a:spcBef>
              <a:spcAft>
                <a:spcPts val="0"/>
              </a:spcAft>
              <a:buNone/>
            </a:pPr>
            <a:r>
              <a:rPr lang="en"/>
              <a:t>Countering the disparities in educational attainment through </a:t>
            </a:r>
            <a:r>
              <a:rPr lang="en" b="1"/>
              <a:t>skills-focused policies</a:t>
            </a:r>
            <a:r>
              <a:rPr lang="en"/>
              <a:t> is a key piece in addressing wage and employment disparities, closing the nation’s skill gap, and improving the nation's overall economy.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329fa401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329fa401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next barrier is being proficient with the English language. [click]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Disparities in English language proficiency contribute to disparities in educational completion, employment, and earnings. According to research more than 19 million working-age American adults are English learners, including 12.7 million who are currently employed. [click]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Overall, English learners represent one in nine workers in the United States. English learners are also disproportionately people of color. English skills are vital for obtaining and advancing in many types of employment, particularly in fast-growing personal and business services occupations where workers have extensive interpersonal interaction with customers and co-workers.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329fa401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329fa401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Slide 19: Overcome the Barrier (1)</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overcome the language barrier, some of the techniques and strategies that we can do are: [click]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Ensure fair assessment. For assessments, such as entrance exams, course assessments, and competency/proficiency tests, we must remember to separate language skills from content skills. Language skills may include vocabulary, comprehension, grammar, syntax, etc. [click]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Content assessment focuses on comprehension, whether or not the student was able to understand the subject matter. One way to implement this is by recommending to the instructor to use a rubric for grading student work. The professor can create some sort of grading scale or grading rubric to identify the language skills and content skills.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828f3abf9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828f3abf9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2: Learning Objectives (1)</a:t>
            </a:r>
            <a:endParaRPr b="1"/>
          </a:p>
          <a:p>
            <a:pPr marL="0" lvl="0" indent="0" algn="l" rtl="0">
              <a:spcBef>
                <a:spcPts val="0"/>
              </a:spcBef>
              <a:spcAft>
                <a:spcPts val="0"/>
              </a:spcAft>
              <a:buNone/>
            </a:pPr>
            <a:endParaRPr/>
          </a:p>
          <a:p>
            <a:pPr marL="0" lvl="0" indent="0" algn="l" rtl="0">
              <a:spcBef>
                <a:spcPts val="0"/>
              </a:spcBef>
              <a:spcAft>
                <a:spcPts val="0"/>
              </a:spcAft>
              <a:buNone/>
            </a:pPr>
            <a:r>
              <a:rPr lang="en"/>
              <a:t>Today’s learning objectives are as follows.</a:t>
            </a:r>
            <a:r>
              <a:rPr lang="en">
                <a:solidFill>
                  <a:srgbClr val="990000"/>
                </a:solidFill>
              </a:rPr>
              <a:t> </a:t>
            </a:r>
            <a:r>
              <a:rPr lang="en" b="1">
                <a:solidFill>
                  <a:srgbClr val="990000"/>
                </a:solidFill>
              </a:rPr>
              <a:t>[click]</a:t>
            </a:r>
            <a:endParaRPr b="1">
              <a:solidFill>
                <a:srgbClr val="990000"/>
              </a:solidFill>
            </a:endParaRPr>
          </a:p>
          <a:p>
            <a:pPr marL="0" lvl="0" indent="0" algn="l" rtl="0">
              <a:spcBef>
                <a:spcPts val="0"/>
              </a:spcBef>
              <a:spcAft>
                <a:spcPts val="0"/>
              </a:spcAft>
              <a:buNone/>
            </a:pPr>
            <a:endParaRPr/>
          </a:p>
          <a:p>
            <a:pPr marL="0" lvl="0" indent="0" algn="l" rtl="0">
              <a:spcBef>
                <a:spcPts val="0"/>
              </a:spcBef>
              <a:spcAft>
                <a:spcPts val="0"/>
              </a:spcAft>
              <a:buNone/>
            </a:pPr>
            <a:r>
              <a:rPr lang="en"/>
              <a:t>First, we will identify the strategies and techniques to support the needs of students. </a:t>
            </a:r>
            <a:r>
              <a:rPr lang="en" b="1">
                <a:solidFill>
                  <a:srgbClr val="990000"/>
                </a:solidFill>
              </a:rPr>
              <a:t>[click] </a:t>
            </a:r>
            <a:endParaRPr b="1">
              <a:solidFill>
                <a:srgbClr val="990000"/>
              </a:solidFill>
            </a:endParaRPr>
          </a:p>
          <a:p>
            <a:pPr marL="0" lvl="0" indent="0" algn="l" rtl="0">
              <a:spcBef>
                <a:spcPts val="0"/>
              </a:spcBef>
              <a:spcAft>
                <a:spcPts val="0"/>
              </a:spcAft>
              <a:buNone/>
            </a:pPr>
            <a:endParaRPr/>
          </a:p>
          <a:p>
            <a:pPr marL="0" lvl="0" indent="0" algn="l" rtl="0">
              <a:spcBef>
                <a:spcPts val="0"/>
              </a:spcBef>
              <a:spcAft>
                <a:spcPts val="0"/>
              </a:spcAft>
              <a:buNone/>
            </a:pPr>
            <a:r>
              <a:rPr lang="en"/>
              <a:t>In order to devise strategies and techniques to support the students, we MUST find out what are their needs.</a:t>
            </a:r>
            <a:r>
              <a:rPr lang="en" b="1">
                <a:solidFill>
                  <a:srgbClr val="990000"/>
                </a:solidFill>
              </a:rPr>
              <a:t> [click]</a:t>
            </a:r>
            <a:endParaRPr b="1">
              <a:solidFill>
                <a:srgbClr val="990000"/>
              </a:solidFill>
            </a:endParaRPr>
          </a:p>
          <a:p>
            <a:pPr marL="0" lvl="0" indent="0" algn="l" rtl="0">
              <a:spcBef>
                <a:spcPts val="0"/>
              </a:spcBef>
              <a:spcAft>
                <a:spcPts val="0"/>
              </a:spcAft>
              <a:buNone/>
            </a:pP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329fa4018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329fa4018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Slide 20: Overcome the Barrier (2)</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Providing students with quality instructions and resources.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learning opportunities that many English Language learners receive is different than their native-speaker counterparts. Research suggests that effective English-language learning classrooms foster a strong environment of collaboration, dialogue, and group engagement.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important that students have multiple opportunities throughout the day to engage their oral language skills. Working collaboratively fosters a culture of community in the classroom.</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329fa4018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329fa401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Slide 21: Barriers to Complete (3)</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Another barrier is</a:t>
            </a:r>
            <a:r>
              <a:rPr lang="en" b="1" dirty="0"/>
              <a:t> financial burden.</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College students are constantly worried about money. It is a sensitive topic and that’s especially true for college students. Getting through higher education means constantly thinking, worrying and stressing about how to afford it. Financial stress makes everything else harder.</a:t>
            </a:r>
            <a:endParaRP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29fa4018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29fa4018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Slide 22: Overcome the Barrier (3)</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To combat financial burden, provide resources and information for grants, scholarships, emergency aid, and work study program.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Provide on-campus financial advice. If you are a student, make sure to connect with the CTE/Workforce office(s). If you work for CTE and Workforce offices, devise some programs to reach out to students who are in the CTE programs.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329fa4018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329fa4018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Slide 23: Barriers to Complete (4)</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dirty="0"/>
              <a:t>Students experience alienation, marginalization, and loneliness.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issues and challenges can directly or indirectly impact on academic performances and can become barriers to completing their programs. Professors’ expectations and attitudes, cultural conflicts, motivation, may be additional hindrances. </a:t>
            </a:r>
            <a:endParaRPr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329fa401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329fa401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Slide 24: Overcome the Barrier (4)</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Establish specialized advising, counseling services, and mentoring program.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One important component of successful retention is to create specialized advising and counseling services. This type of retention program can focus on academically at-risk students. Advisors and counselors can offer special academic development programs that offer orientations and instructional assistance.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Based on research students tend to utilize the services when people of the same ethnicity are present. Having counselors or advisors of the same ethnicity tend to help.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Faculty mentors or advisors can provide useful information and advice. Upper-class students of the same or similar ethnic background can offer guidance to incoming freshman students. They can provide support both socially and academically.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30fe5d2de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30fe5d2de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25 : Lesson 3 - Different Ways Institutions Can Implement to Keep Students Engaged</a:t>
            </a:r>
            <a:endParaRPr b="1"/>
          </a:p>
          <a:p>
            <a:pPr marL="0" lvl="0" indent="0" algn="l" rtl="0">
              <a:spcBef>
                <a:spcPts val="0"/>
              </a:spcBef>
              <a:spcAft>
                <a:spcPts val="0"/>
              </a:spcAft>
              <a:buNone/>
            </a:pPr>
            <a:endParaRPr/>
          </a:p>
          <a:p>
            <a:pPr marL="0" lvl="0" indent="0" algn="l" rtl="0">
              <a:spcBef>
                <a:spcPts val="0"/>
              </a:spcBef>
              <a:spcAft>
                <a:spcPts val="0"/>
              </a:spcAft>
              <a:buNone/>
            </a:pPr>
            <a:r>
              <a:rPr lang="en"/>
              <a:t>Lesson 3 will talk about some of the different ways institutions can implement to keep students engaged. Let’s proceed.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30fe5d2d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30fe5d2d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secure good middle-skill jobs, students can complete apprenticeships-on-the-job training with a classroom component. Institutions can work with local businesses to train students on the job while in the program.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 associate degree is not the only middle-skill postsecondary credential of value in the labor market. Students can also earn college certificates in fields like healthcare, transportation and distribution, and advance manufacturing career that can lead to lucrative careers.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30fe5d2d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30fe5d2d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sz="1200" b="1" dirty="0"/>
              <a:t>Video Component: </a:t>
            </a:r>
            <a:endParaRPr sz="1200" b="1" dirty="0"/>
          </a:p>
          <a:p>
            <a:pPr marL="0" lvl="0" indent="0" algn="l" rtl="0">
              <a:spcBef>
                <a:spcPts val="500"/>
              </a:spcBef>
              <a:spcAft>
                <a:spcPts val="0"/>
              </a:spcAft>
              <a:buNone/>
            </a:pPr>
            <a:r>
              <a:rPr lang="en-US" sz="1200" dirty="0"/>
              <a:t>https://</a:t>
            </a:r>
            <a:r>
              <a:rPr lang="en-US" sz="1200" dirty="0" err="1"/>
              <a:t>youtu.be</a:t>
            </a:r>
            <a:r>
              <a:rPr lang="en-US" sz="1200" dirty="0"/>
              <a:t>/</a:t>
            </a:r>
            <a:r>
              <a:rPr lang="en-US" sz="1200" dirty="0" err="1"/>
              <a:t>XxXvlQogRys</a:t>
            </a:r>
            <a:r>
              <a:rPr lang="en-US" sz="1200" dirty="0"/>
              <a:t> </a:t>
            </a:r>
            <a:endParaRPr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30fe5d2d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30fe5d2d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Due to growth in racial and ethnic minority participation in higher education, colleges need to provide optimal learning environments and a welcoming environment for students representing a variety of multicultural and ethnic backgrounds.</a:t>
            </a:r>
          </a:p>
          <a:p>
            <a:pPr marL="158750" indent="0" rtl="0">
              <a:buNone/>
            </a:pPr>
            <a:br>
              <a:rPr lang="en-US" b="0" dirty="0">
                <a:effectLst/>
              </a:rPr>
            </a:br>
            <a:r>
              <a:rPr lang="en-US" b="0" dirty="0">
                <a:effectLst/>
              </a:rPr>
              <a:t>This can be done by </a:t>
            </a:r>
            <a:r>
              <a:rPr lang="en-US" sz="1100" b="0" i="0" u="none" strike="noStrike" cap="none" dirty="0">
                <a:solidFill>
                  <a:srgbClr val="000000"/>
                </a:solidFill>
                <a:effectLst/>
                <a:latin typeface="Arial"/>
                <a:ea typeface="Arial"/>
                <a:cs typeface="Arial"/>
                <a:sym typeface="Arial"/>
              </a:rPr>
              <a:t>offering multiple pathways through guided pathways and scaffolded instruction to meet the needs of diverse learners.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30fe5d2d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30fe5d2d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200" b="1" dirty="0">
                <a:solidFill>
                  <a:srgbClr val="424242"/>
                </a:solidFill>
              </a:rPr>
              <a:t>Video Component</a:t>
            </a:r>
            <a:endParaRPr sz="1200" b="1" dirty="0">
              <a:solidFill>
                <a:srgbClr val="424242"/>
              </a:solidFill>
            </a:endParaRPr>
          </a:p>
          <a:p>
            <a:pPr marL="0" lvl="0" indent="0" algn="l" rtl="0">
              <a:spcBef>
                <a:spcPts val="1000"/>
              </a:spcBef>
              <a:spcAft>
                <a:spcPts val="0"/>
              </a:spcAft>
              <a:buNone/>
            </a:pPr>
            <a:r>
              <a:rPr lang="en-US" sz="1200" dirty="0">
                <a:solidFill>
                  <a:srgbClr val="424242"/>
                </a:solidFill>
              </a:rPr>
              <a:t>https://</a:t>
            </a:r>
            <a:r>
              <a:rPr lang="en-US" sz="1200" dirty="0" err="1">
                <a:solidFill>
                  <a:srgbClr val="424242"/>
                </a:solidFill>
              </a:rPr>
              <a:t>youtu.be</a:t>
            </a:r>
            <a:r>
              <a:rPr lang="en-US" sz="1200" dirty="0">
                <a:solidFill>
                  <a:srgbClr val="424242"/>
                </a:solidFill>
              </a:rPr>
              <a:t>/zhdt75uLS7g  </a:t>
            </a:r>
            <a:endParaRPr sz="1200" b="1"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317957be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317957be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3: Learning Objectives (2)</a:t>
            </a:r>
            <a:endParaRPr b="1"/>
          </a:p>
          <a:p>
            <a:pPr marL="0" lvl="0" indent="0" algn="l" rtl="0">
              <a:spcBef>
                <a:spcPts val="0"/>
              </a:spcBef>
              <a:spcAft>
                <a:spcPts val="0"/>
              </a:spcAft>
              <a:buNone/>
            </a:pPr>
            <a:endParaRPr b="1"/>
          </a:p>
          <a:p>
            <a:pPr marL="0" lvl="0" indent="0" algn="l" rtl="0">
              <a:spcBef>
                <a:spcPts val="0"/>
              </a:spcBef>
              <a:spcAft>
                <a:spcPts val="0"/>
              </a:spcAft>
              <a:buNone/>
            </a:pPr>
            <a:r>
              <a:rPr lang="en"/>
              <a:t>Second, identify the strategies and techniques to overcome the barriers to completion. [click]</a:t>
            </a:r>
            <a:endParaRPr/>
          </a:p>
          <a:p>
            <a:pPr marL="0" lvl="0" indent="0" algn="l" rtl="0">
              <a:spcBef>
                <a:spcPts val="0"/>
              </a:spcBef>
              <a:spcAft>
                <a:spcPts val="0"/>
              </a:spcAft>
              <a:buNone/>
            </a:pPr>
            <a:endParaRPr/>
          </a:p>
          <a:p>
            <a:pPr marL="0" lvl="0" indent="0" algn="l" rtl="0">
              <a:spcBef>
                <a:spcPts val="0"/>
              </a:spcBef>
              <a:spcAft>
                <a:spcPts val="0"/>
              </a:spcAft>
              <a:buNone/>
            </a:pPr>
            <a:r>
              <a:rPr lang="en"/>
              <a:t>To come up with strategies and techniques, we need to know what kind of barriers are preventing the student from completing a program.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30fe5d2d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30fe5d2d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Provide training, workshops, and consultations to faculty to better equip them in integrating multiculturalism in the classroom, and to promote and develop an inclusive learning environment. The better training and support the faculty receive, the more they can handle different classroom ethnicities.</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ac979c81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ac979c81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[background music while the credits are showing]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the resources  and a quick preview of the next module - Module 7C - Veterans, Student with Disability and First-Generation </a:t>
            </a:r>
            <a:r>
              <a:rPr lang="en"/>
              <a:t>College Students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8317957be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8317957be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4: Learning Objectives (3)</a:t>
            </a:r>
            <a:endParaRPr b="1"/>
          </a:p>
          <a:p>
            <a:pPr marL="0" lvl="0" indent="0" algn="l" rtl="0">
              <a:spcBef>
                <a:spcPts val="0"/>
              </a:spcBef>
              <a:spcAft>
                <a:spcPts val="0"/>
              </a:spcAft>
              <a:buNone/>
            </a:pPr>
            <a:endParaRPr b="1"/>
          </a:p>
          <a:p>
            <a:pPr marL="0" lvl="0" indent="0" algn="l" rtl="0">
              <a:spcBef>
                <a:spcPts val="0"/>
              </a:spcBef>
              <a:spcAft>
                <a:spcPts val="0"/>
              </a:spcAft>
              <a:buNone/>
            </a:pPr>
            <a:r>
              <a:rPr lang="en"/>
              <a:t>Third, to identify the different method institutions can implement to keep the students engaged. </a:t>
            </a:r>
            <a:r>
              <a:rPr lang="en" b="1"/>
              <a:t>[click]</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2e7e30bb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2e7e30bb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5: Introduction</a:t>
            </a:r>
            <a:endParaRPr b="1"/>
          </a:p>
          <a:p>
            <a:pPr marL="0" lvl="0" indent="0" algn="l" rtl="0">
              <a:spcBef>
                <a:spcPts val="0"/>
              </a:spcBef>
              <a:spcAft>
                <a:spcPts val="0"/>
              </a:spcAft>
              <a:buNone/>
            </a:pPr>
            <a:endParaRPr/>
          </a:p>
          <a:p>
            <a:pPr marL="0" lvl="0" indent="0" algn="l" rtl="0">
              <a:spcBef>
                <a:spcPts val="0"/>
              </a:spcBef>
              <a:spcAft>
                <a:spcPts val="0"/>
              </a:spcAft>
              <a:buNone/>
            </a:pPr>
            <a:r>
              <a:rPr lang="en"/>
              <a:t>As the student population in the United States continues to become more ethnically diverse, one of the challenges facing education is how to provide school experiences that maximize the participation and academic success of all students. Adding to the challenge for colleges and universities is student retention and graduation for students of ethnic minorities. </a:t>
            </a:r>
            <a:r>
              <a:rPr lang="en" b="1"/>
              <a:t>[click]</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d9740e6c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d9740e6c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6: Ethnicity, What Is?</a:t>
            </a:r>
            <a:endParaRPr b="1"/>
          </a:p>
          <a:p>
            <a:pPr marL="0" lvl="0" indent="0" algn="l" rtl="0">
              <a:spcBef>
                <a:spcPts val="0"/>
              </a:spcBef>
              <a:spcAft>
                <a:spcPts val="0"/>
              </a:spcAft>
              <a:buNone/>
            </a:pPr>
            <a:endParaRPr/>
          </a:p>
          <a:p>
            <a:pPr marL="0" lvl="0" indent="0" algn="l" rtl="0">
              <a:spcBef>
                <a:spcPts val="0"/>
              </a:spcBef>
              <a:spcAft>
                <a:spcPts val="0"/>
              </a:spcAft>
              <a:buNone/>
            </a:pPr>
            <a:r>
              <a:rPr lang="en"/>
              <a:t>Before we dive in further, let us define ethnicity. </a:t>
            </a:r>
            <a:endParaRPr/>
          </a:p>
          <a:p>
            <a:pPr marL="0" lvl="0" indent="0" algn="l" rtl="0">
              <a:spcBef>
                <a:spcPts val="0"/>
              </a:spcBef>
              <a:spcAft>
                <a:spcPts val="0"/>
              </a:spcAft>
              <a:buNone/>
            </a:pPr>
            <a:endParaRPr/>
          </a:p>
          <a:p>
            <a:pPr marL="0" lvl="0" indent="0" algn="l" rtl="0">
              <a:spcBef>
                <a:spcPts val="0"/>
              </a:spcBef>
              <a:spcAft>
                <a:spcPts val="0"/>
              </a:spcAft>
              <a:buNone/>
            </a:pPr>
            <a:r>
              <a:rPr lang="en"/>
              <a:t>What is Ethnicity?</a:t>
            </a:r>
            <a:r>
              <a:rPr lang="en" b="1">
                <a:solidFill>
                  <a:srgbClr val="990000"/>
                </a:solidFill>
              </a:rPr>
              <a:t> [click]</a:t>
            </a:r>
            <a:endParaRPr b="1">
              <a:solidFill>
                <a:srgbClr val="990000"/>
              </a:solidFill>
            </a:endParaRPr>
          </a:p>
          <a:p>
            <a:pPr marL="0" lvl="0" indent="0" algn="l" rtl="0">
              <a:spcBef>
                <a:spcPts val="0"/>
              </a:spcBef>
              <a:spcAft>
                <a:spcPts val="0"/>
              </a:spcAft>
              <a:buNone/>
            </a:pPr>
            <a:endParaRPr/>
          </a:p>
          <a:p>
            <a:pPr marL="0" lvl="0" indent="0" algn="l" rtl="0">
              <a:spcBef>
                <a:spcPts val="0"/>
              </a:spcBef>
              <a:spcAft>
                <a:spcPts val="0"/>
              </a:spcAft>
              <a:buNone/>
            </a:pPr>
            <a:r>
              <a:rPr lang="en"/>
              <a:t>According to sociology, it is a concept that refers to a shared culture and a way of life. This is reflected through language, religion, material culture like clothing and food, as well as cultural products like music and art. </a:t>
            </a:r>
            <a:r>
              <a:rPr lang="en" b="1">
                <a:solidFill>
                  <a:srgbClr val="990000"/>
                </a:solidFill>
              </a:rPr>
              <a:t>[click]</a:t>
            </a:r>
            <a:endParaRPr b="1">
              <a:solidFill>
                <a:srgbClr val="990000"/>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30fe5d2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30fe5d2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Slide 7: What is Ethnicity?</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dirty="0"/>
              <a:t>It is often a major source of cohesion as well as social conflict. </a:t>
            </a:r>
            <a:endParaRPr dirty="0"/>
          </a:p>
          <a:p>
            <a:pPr marL="0" lvl="0" indent="0" algn="l" rtl="0">
              <a:spcBef>
                <a:spcPts val="0"/>
              </a:spcBef>
              <a:spcAft>
                <a:spcPts val="0"/>
              </a:spcAft>
              <a:buNone/>
            </a:pPr>
            <a:endParaRPr b="1" dirty="0">
              <a:solidFill>
                <a:srgbClr val="990000"/>
              </a:solidFill>
            </a:endParaRPr>
          </a:p>
          <a:p>
            <a:pPr marL="0" lvl="0" indent="0" algn="l" rtl="0">
              <a:spcBef>
                <a:spcPts val="0"/>
              </a:spcBef>
              <a:spcAft>
                <a:spcPts val="0"/>
              </a:spcAft>
              <a:buNone/>
            </a:pPr>
            <a:r>
              <a:rPr lang="en" b="1" dirty="0">
                <a:solidFill>
                  <a:srgbClr val="990000"/>
                </a:solidFill>
              </a:rPr>
              <a:t>Images </a:t>
            </a:r>
            <a:endParaRPr b="1" dirty="0">
              <a:solidFill>
                <a:srgbClr val="990000"/>
              </a:solidFill>
            </a:endParaRPr>
          </a:p>
          <a:p>
            <a:pPr marL="457200" lvl="0" indent="-298450" algn="l" rtl="0">
              <a:spcBef>
                <a:spcPts val="0"/>
              </a:spcBef>
              <a:spcAft>
                <a:spcPts val="0"/>
              </a:spcAft>
              <a:buClr>
                <a:srgbClr val="990000"/>
              </a:buClr>
              <a:buSzPts val="1100"/>
              <a:buChar char="-"/>
            </a:pPr>
            <a:r>
              <a:rPr lang="en" dirty="0">
                <a:solidFill>
                  <a:srgbClr val="990000"/>
                </a:solidFill>
              </a:rPr>
              <a:t>show images with different languages</a:t>
            </a:r>
            <a:endParaRPr dirty="0">
              <a:solidFill>
                <a:srgbClr val="990000"/>
              </a:solidFill>
            </a:endParaRPr>
          </a:p>
          <a:p>
            <a:pPr marL="457200" lvl="0" indent="-298450" algn="l" rtl="0">
              <a:spcBef>
                <a:spcPts val="0"/>
              </a:spcBef>
              <a:spcAft>
                <a:spcPts val="0"/>
              </a:spcAft>
              <a:buClr>
                <a:srgbClr val="990000"/>
              </a:buClr>
              <a:buSzPts val="1100"/>
              <a:buChar char="-"/>
            </a:pPr>
            <a:r>
              <a:rPr lang="en" dirty="0">
                <a:solidFill>
                  <a:srgbClr val="990000"/>
                </a:solidFill>
              </a:rPr>
              <a:t>Images with different religion</a:t>
            </a:r>
            <a:endParaRPr dirty="0">
              <a:solidFill>
                <a:srgbClr val="990000"/>
              </a:solidFill>
            </a:endParaRPr>
          </a:p>
          <a:p>
            <a:pPr marL="457200" lvl="0" indent="-298450" algn="l" rtl="0">
              <a:spcBef>
                <a:spcPts val="0"/>
              </a:spcBef>
              <a:spcAft>
                <a:spcPts val="0"/>
              </a:spcAft>
              <a:buClr>
                <a:srgbClr val="990000"/>
              </a:buClr>
              <a:buSzPts val="1100"/>
              <a:buChar char="-"/>
            </a:pPr>
            <a:r>
              <a:rPr lang="en" dirty="0">
                <a:solidFill>
                  <a:srgbClr val="990000"/>
                </a:solidFill>
              </a:rPr>
              <a:t>Images showing different cultures</a:t>
            </a:r>
            <a:endParaRPr dirty="0">
              <a:solidFill>
                <a:srgbClr val="990000"/>
              </a:solidFill>
            </a:endParaRPr>
          </a:p>
          <a:p>
            <a:pPr marL="914400" lvl="1" indent="-298450" algn="l" rtl="0">
              <a:spcBef>
                <a:spcPts val="0"/>
              </a:spcBef>
              <a:spcAft>
                <a:spcPts val="0"/>
              </a:spcAft>
              <a:buClr>
                <a:srgbClr val="990000"/>
              </a:buClr>
              <a:buSzPts val="1100"/>
              <a:buChar char="-"/>
            </a:pPr>
            <a:r>
              <a:rPr lang="en" dirty="0">
                <a:solidFill>
                  <a:srgbClr val="990000"/>
                </a:solidFill>
              </a:rPr>
              <a:t>Music, clothing, food, and art </a:t>
            </a:r>
            <a:endParaRPr dirty="0">
              <a:solidFill>
                <a:srgbClr val="990000"/>
              </a:solidFill>
            </a:endParaRPr>
          </a:p>
          <a:p>
            <a:pPr marL="0" lvl="0" indent="0" algn="l" rtl="0">
              <a:spcBef>
                <a:spcPts val="0"/>
              </a:spcBef>
              <a:spcAft>
                <a:spcPts val="0"/>
              </a:spcAft>
              <a:buNone/>
            </a:pPr>
            <a:endParaRPr dirty="0">
              <a:solidFill>
                <a:srgbClr val="990000"/>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e4e8eeee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e4e8eeee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8: Ethnicity</a:t>
            </a:r>
            <a:endParaRPr b="1"/>
          </a:p>
          <a:p>
            <a:pPr marL="0" lvl="0" indent="0" algn="l" rtl="0">
              <a:spcBef>
                <a:spcPts val="0"/>
              </a:spcBef>
              <a:spcAft>
                <a:spcPts val="0"/>
              </a:spcAft>
              <a:buNone/>
            </a:pPr>
            <a:endParaRPr/>
          </a:p>
          <a:p>
            <a:pPr marL="0" lvl="0" indent="0" algn="l" rtl="0">
              <a:spcBef>
                <a:spcPts val="0"/>
              </a:spcBef>
              <a:spcAft>
                <a:spcPts val="0"/>
              </a:spcAft>
              <a:buNone/>
            </a:pPr>
            <a:r>
              <a:rPr lang="en"/>
              <a:t>In its simplicity, it can be defined as a large group of people who have the same national, racial, or cultural origins. It is also the state of belonging to such a group. </a:t>
            </a:r>
            <a:r>
              <a:rPr lang="en" b="1">
                <a:solidFill>
                  <a:srgbClr val="990000"/>
                </a:solidFill>
              </a:rPr>
              <a:t>[click]</a:t>
            </a:r>
            <a:endParaRPr b="1">
              <a:solidFill>
                <a:srgbClr val="990000"/>
              </a:solidFill>
            </a:endParaRPr>
          </a:p>
          <a:p>
            <a:pPr marL="0" lvl="0" indent="0" algn="l" rtl="0">
              <a:spcBef>
                <a:spcPts val="0"/>
              </a:spcBef>
              <a:spcAft>
                <a:spcPts val="0"/>
              </a:spcAft>
              <a:buNone/>
            </a:pPr>
            <a:endParaRPr b="1">
              <a:solidFill>
                <a:srgbClr val="990000"/>
              </a:solidFill>
            </a:endParaRPr>
          </a:p>
          <a:p>
            <a:pPr marL="0" lvl="0" indent="0" algn="l" rtl="0">
              <a:spcBef>
                <a:spcPts val="0"/>
              </a:spcBef>
              <a:spcAft>
                <a:spcPts val="0"/>
              </a:spcAft>
              <a:buNone/>
            </a:pPr>
            <a:r>
              <a:rPr lang="en" b="1">
                <a:solidFill>
                  <a:srgbClr val="990000"/>
                </a:solidFill>
              </a:rPr>
              <a:t>[Add image of people with different ethnic group]</a:t>
            </a:r>
            <a:endParaRPr b="1">
              <a:solidFill>
                <a:srgbClr val="99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30fe5d2d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30fe5d2d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9: Lesson 1: Strategies and Techniques to support the needs of students</a:t>
            </a:r>
            <a:endParaRPr b="1"/>
          </a:p>
          <a:p>
            <a:pPr marL="0" lvl="0" indent="0" algn="l" rtl="0">
              <a:spcBef>
                <a:spcPts val="0"/>
              </a:spcBef>
              <a:spcAft>
                <a:spcPts val="0"/>
              </a:spcAft>
              <a:buNone/>
            </a:pPr>
            <a:endParaRPr b="1"/>
          </a:p>
          <a:p>
            <a:pPr marL="0" lvl="0" indent="0" algn="l" rtl="0">
              <a:spcBef>
                <a:spcPts val="0"/>
              </a:spcBef>
              <a:spcAft>
                <a:spcPts val="0"/>
              </a:spcAft>
              <a:buNone/>
            </a:pPr>
            <a:r>
              <a:rPr lang="en"/>
              <a:t>Lesson 1: Strategies and Techniques to support the needs of students. [click]</a:t>
            </a:r>
            <a:endParaRPr/>
          </a:p>
          <a:p>
            <a:pPr marL="0" lvl="0" indent="0" algn="l" rtl="0">
              <a:spcBef>
                <a:spcPts val="0"/>
              </a:spcBef>
              <a:spcAft>
                <a:spcPts val="0"/>
              </a:spcAft>
              <a:buNone/>
            </a:pPr>
            <a:endParaRPr/>
          </a:p>
          <a:p>
            <a:pPr marL="0" lvl="0" indent="0" algn="l" rtl="0">
              <a:spcBef>
                <a:spcPts val="0"/>
              </a:spcBef>
              <a:spcAft>
                <a:spcPts val="0"/>
              </a:spcAft>
              <a:buNone/>
            </a:pPr>
            <a:r>
              <a:rPr lang="en"/>
              <a:t>In this lesson, we will identify the educational needs of the students from different ethnic group and identify the strategies and techniques to support the needs of the students.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3F3F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rgbClr val="FFFFFF"/>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3F3F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Century Gothic"/>
              <a:buNone/>
              <a:defRPr>
                <a:solidFill>
                  <a:schemeClr val="lt1"/>
                </a:solidFill>
                <a:latin typeface="Century Gothic"/>
                <a:ea typeface="Century Gothic"/>
                <a:cs typeface="Century Gothic"/>
                <a:sym typeface="Century Gothic"/>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Century Gothic"/>
              <a:buNone/>
              <a:defRPr sz="3000">
                <a:solidFill>
                  <a:schemeClr val="accent1"/>
                </a:solidFill>
                <a:latin typeface="Century Gothic"/>
                <a:ea typeface="Century Gothic"/>
                <a:cs typeface="Century Gothic"/>
                <a:sym typeface="Century Gothic"/>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video" Target="https://www.youtube.com/embed/XxXvlQogRys?feature=oembed"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xml"/><Relationship Id="rId1" Type="http://schemas.openxmlformats.org/officeDocument/2006/relationships/video" Target="https://www.youtube.com/embed/XxXvlQogRys?feature=oembed" TargetMode="Externa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video" Target="https://www.youtube.com/embed/zhdt75uLS7g?feature=oembed" TargetMode="Externa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title" idx="4294967295"/>
          </p:nvPr>
        </p:nvSpPr>
        <p:spPr>
          <a:xfrm>
            <a:off x="311700" y="419250"/>
            <a:ext cx="8520600" cy="21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rgbClr val="1C4587"/>
                </a:solidFill>
              </a:rPr>
              <a:t>Addressing the Needs of Underrepresented Groups &amp; Special Populations</a:t>
            </a:r>
            <a:endParaRPr sz="4000" dirty="0">
              <a:solidFill>
                <a:srgbClr val="1C4587"/>
              </a:solidFill>
            </a:endParaRPr>
          </a:p>
        </p:txBody>
      </p:sp>
      <p:sp>
        <p:nvSpPr>
          <p:cNvPr id="65" name="Google Shape;65;p13"/>
          <p:cNvSpPr txBox="1">
            <a:spLocks noGrp="1"/>
          </p:cNvSpPr>
          <p:nvPr>
            <p:ph type="body" idx="1"/>
          </p:nvPr>
        </p:nvSpPr>
        <p:spPr>
          <a:xfrm>
            <a:off x="623400" y="2731881"/>
            <a:ext cx="8520600" cy="142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500" b="1" dirty="0">
                <a:solidFill>
                  <a:srgbClr val="000000"/>
                </a:solidFill>
                <a:latin typeface="Century Gothic"/>
                <a:ea typeface="Century Gothic"/>
                <a:cs typeface="Century Gothic"/>
                <a:sym typeface="Century Gothic"/>
              </a:rPr>
              <a:t>Module 7B: Ethnicity</a:t>
            </a:r>
            <a:endParaRPr sz="6500" b="1" dirty="0">
              <a:solidFill>
                <a:srgbClr val="00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1000"/>
                                        <p:tgtEl>
                                          <p:spTgt spid="65">
                                            <p:txEl>
                                              <p:pRg st="0" end="0"/>
                                            </p:txEl>
                                          </p:spTgt>
                                        </p:tgtEl>
                                      </p:cBhvr>
                                    </p:animEffect>
                                    <p:anim calcmode="lin" valueType="num">
                                      <p:cBhvr>
                                        <p:cTn id="8"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4">
                                            <p:txEl>
                                              <p:pRg st="0" end="0"/>
                                            </p:txEl>
                                          </p:spTgt>
                                        </p:tgtEl>
                                        <p:attrNameLst>
                                          <p:attrName>style.visibility</p:attrName>
                                        </p:attrNameLst>
                                      </p:cBhvr>
                                      <p:to>
                                        <p:strVal val="visible"/>
                                      </p:to>
                                    </p:set>
                                    <p:animEffect transition="in" filter="fade">
                                      <p:cBhvr>
                                        <p:cTn id="13" dur="1000"/>
                                        <p:tgtEl>
                                          <p:spTgt spid="64">
                                            <p:txEl>
                                              <p:pRg st="0" end="0"/>
                                            </p:txEl>
                                          </p:spTgt>
                                        </p:tgtEl>
                                      </p:cBhvr>
                                    </p:animEffect>
                                    <p:anim calcmode="lin" valueType="num">
                                      <p:cBhvr>
                                        <p:cTn id="14"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Title 1"/>
          <p:cNvSpPr txBox="1">
            <a:spLocks noGrp="1"/>
          </p:cNvSpPr>
          <p:nvPr>
            <p:ph type="title"/>
          </p:nvPr>
        </p:nvSpPr>
        <p:spPr>
          <a:xfrm>
            <a:off x="175725" y="1119750"/>
            <a:ext cx="3379200" cy="3111164"/>
          </a:xfrm>
          <a:prstGeom prst="rect">
            <a:avLst/>
          </a:prstGeom>
        </p:spPr>
        <p:txBody>
          <a:bodyPr spcFirstLastPara="1" wrap="square" lIns="91425" tIns="91425" rIns="91425" bIns="91425" anchor="t" anchorCtr="0">
            <a:noAutofit/>
          </a:bodyPr>
          <a:lstStyle/>
          <a:p>
            <a:pPr algn="ctr"/>
            <a:r>
              <a:rPr lang="en" sz="6000" dirty="0"/>
              <a:t>Student</a:t>
            </a:r>
            <a:br>
              <a:rPr lang="en" sz="6000" dirty="0"/>
            </a:br>
            <a:r>
              <a:rPr lang="en-US" sz="9600" b="1" dirty="0">
                <a:latin typeface="Oswald"/>
                <a:ea typeface="Oswald"/>
                <a:cs typeface="Oswald"/>
                <a:sym typeface="Oswald"/>
              </a:rPr>
              <a:t>NEEDS</a:t>
            </a:r>
            <a:br>
              <a:rPr lang="en-US" sz="9600" b="1" dirty="0">
                <a:latin typeface="Oswald"/>
                <a:ea typeface="Oswald"/>
                <a:cs typeface="Oswald"/>
                <a:sym typeface="Oswald"/>
              </a:rPr>
            </a:br>
            <a:r>
              <a:rPr lang="en-US" dirty="0">
                <a:latin typeface="Century Gothic" panose="020B0502020202020204" pitchFamily="34" charset="0"/>
                <a:ea typeface="Oswald"/>
                <a:cs typeface="Oswald"/>
                <a:sym typeface="Oswald"/>
              </a:rPr>
              <a:t>(1)</a:t>
            </a:r>
            <a:br>
              <a:rPr lang="en-US" sz="7200" dirty="0">
                <a:latin typeface="Century Gothic" panose="020B0502020202020204" pitchFamily="34" charset="0"/>
                <a:ea typeface="Oswald"/>
                <a:cs typeface="Oswald"/>
                <a:sym typeface="Oswald"/>
              </a:rPr>
            </a:br>
            <a:endParaRPr sz="7200" dirty="0">
              <a:latin typeface="Oswald"/>
              <a:ea typeface="Oswald"/>
              <a:cs typeface="Oswald"/>
              <a:sym typeface="Oswald"/>
            </a:endParaRPr>
          </a:p>
        </p:txBody>
      </p:sp>
      <p:pic>
        <p:nvPicPr>
          <p:cNvPr id="123" name="Google Shape;123;p22" descr="Female student with both hands clasp like praying looking in front of the computer. " title="Female Student"/>
          <p:cNvPicPr preferRelativeResize="0"/>
          <p:nvPr/>
        </p:nvPicPr>
        <p:blipFill>
          <a:blip r:embed="rId3">
            <a:alphaModFix/>
          </a:blip>
          <a:stretch>
            <a:fillRect/>
          </a:stretch>
        </p:blipFill>
        <p:spPr>
          <a:xfrm>
            <a:off x="4311500" y="2054600"/>
            <a:ext cx="4291202" cy="2860826"/>
          </a:xfrm>
          <a:prstGeom prst="rect">
            <a:avLst/>
          </a:prstGeom>
          <a:noFill/>
          <a:ln>
            <a:noFill/>
          </a:ln>
        </p:spPr>
      </p:pic>
      <p:pic>
        <p:nvPicPr>
          <p:cNvPr id="124" name="Google Shape;124;p22" descr="A Korean woman sitting on the steps showing deep emotion of stress and loneliness." title="Deep Emotion"/>
          <p:cNvPicPr preferRelativeResize="0"/>
          <p:nvPr/>
        </p:nvPicPr>
        <p:blipFill>
          <a:blip r:embed="rId4">
            <a:alphaModFix/>
          </a:blip>
          <a:stretch>
            <a:fillRect/>
          </a:stretch>
        </p:blipFill>
        <p:spPr>
          <a:xfrm>
            <a:off x="4146175" y="1948588"/>
            <a:ext cx="4561100" cy="3032350"/>
          </a:xfrm>
          <a:prstGeom prst="rect">
            <a:avLst/>
          </a:prstGeom>
          <a:noFill/>
          <a:ln>
            <a:noFill/>
          </a:ln>
        </p:spPr>
      </p:pic>
      <p:sp>
        <p:nvSpPr>
          <p:cNvPr id="126" name="Google Shape;126;p22"/>
          <p:cNvSpPr txBox="1">
            <a:spLocks noGrp="1"/>
          </p:cNvSpPr>
          <p:nvPr>
            <p:ph type="body" idx="1"/>
          </p:nvPr>
        </p:nvSpPr>
        <p:spPr>
          <a:xfrm>
            <a:off x="4250750" y="511975"/>
            <a:ext cx="4291200" cy="1121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3000">
                <a:solidFill>
                  <a:srgbClr val="000000"/>
                </a:solidFill>
                <a:latin typeface="Century Gothic"/>
                <a:ea typeface="Century Gothic"/>
                <a:cs typeface="Century Gothic"/>
                <a:sym typeface="Century Gothic"/>
              </a:rPr>
              <a:t>Diverse Academic and Social Needs </a:t>
            </a:r>
            <a:endParaRPr sz="3000">
              <a:solidFill>
                <a:srgbClr val="000000"/>
              </a:solidFill>
              <a:latin typeface="Century Gothic"/>
              <a:ea typeface="Century Gothic"/>
              <a:cs typeface="Century Gothic"/>
              <a:sym typeface="Century Gothic"/>
            </a:endParaRPr>
          </a:p>
          <a:p>
            <a:pPr marL="0" lvl="0" indent="0" algn="l" rtl="0">
              <a:spcBef>
                <a:spcPts val="1600"/>
              </a:spcBef>
              <a:spcAft>
                <a:spcPts val="1600"/>
              </a:spcAft>
              <a:buNone/>
            </a:pPr>
            <a:endParaRPr sz="3000">
              <a:solidFill>
                <a:srgbClr val="00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anim calcmode="lin" valueType="num">
                                      <p:cBhvr>
                                        <p:cTn id="8" dur="1000" fill="hold"/>
                                        <p:tgtEl>
                                          <p:spTgt spid="125"/>
                                        </p:tgtEl>
                                        <p:attrNameLst>
                                          <p:attrName>ppt_x</p:attrName>
                                        </p:attrNameLst>
                                      </p:cBhvr>
                                      <p:tavLst>
                                        <p:tav tm="0">
                                          <p:val>
                                            <p:strVal val="#ppt_x"/>
                                          </p:val>
                                        </p:tav>
                                        <p:tav tm="100000">
                                          <p:val>
                                            <p:strVal val="#ppt_x"/>
                                          </p:val>
                                        </p:tav>
                                      </p:tavLst>
                                    </p:anim>
                                    <p:anim calcmode="lin" valueType="num">
                                      <p:cBhvr>
                                        <p:cTn id="9" dur="1000" fill="hold"/>
                                        <p:tgtEl>
                                          <p:spTgt spid="1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1000"/>
                                        <p:tgtEl>
                                          <p:spTgt spid="126"/>
                                        </p:tgtEl>
                                      </p:cBhvr>
                                    </p:animEffect>
                                    <p:anim calcmode="lin" valueType="num">
                                      <p:cBhvr>
                                        <p:cTn id="14" dur="1000" fill="hold"/>
                                        <p:tgtEl>
                                          <p:spTgt spid="126"/>
                                        </p:tgtEl>
                                        <p:attrNameLst>
                                          <p:attrName>ppt_x</p:attrName>
                                        </p:attrNameLst>
                                      </p:cBhvr>
                                      <p:tavLst>
                                        <p:tav tm="0">
                                          <p:val>
                                            <p:strVal val="#ppt_x"/>
                                          </p:val>
                                        </p:tav>
                                        <p:tav tm="100000">
                                          <p:val>
                                            <p:strVal val="#ppt_x"/>
                                          </p:val>
                                        </p:tav>
                                      </p:tavLst>
                                    </p:anim>
                                    <p:anim calcmode="lin" valueType="num">
                                      <p:cBhvr>
                                        <p:cTn id="15" dur="1000" fill="hold"/>
                                        <p:tgtEl>
                                          <p:spTgt spid="12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1000"/>
                                        <p:tgtEl>
                                          <p:spTgt spid="123"/>
                                        </p:tgtEl>
                                      </p:cBhvr>
                                    </p:animEffect>
                                    <p:anim calcmode="lin" valueType="num">
                                      <p:cBhvr>
                                        <p:cTn id="20" dur="1000" fill="hold"/>
                                        <p:tgtEl>
                                          <p:spTgt spid="123"/>
                                        </p:tgtEl>
                                        <p:attrNameLst>
                                          <p:attrName>ppt_x</p:attrName>
                                        </p:attrNameLst>
                                      </p:cBhvr>
                                      <p:tavLst>
                                        <p:tav tm="0">
                                          <p:val>
                                            <p:strVal val="#ppt_x"/>
                                          </p:val>
                                        </p:tav>
                                        <p:tav tm="100000">
                                          <p:val>
                                            <p:strVal val="#ppt_x"/>
                                          </p:val>
                                        </p:tav>
                                      </p:tavLst>
                                    </p:anim>
                                    <p:anim calcmode="lin" valueType="num">
                                      <p:cBhvr>
                                        <p:cTn id="21" dur="1000" fill="hold"/>
                                        <p:tgtEl>
                                          <p:spTgt spid="12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idx="4294967295"/>
          </p:nvPr>
        </p:nvSpPr>
        <p:spPr>
          <a:xfrm>
            <a:off x="43875" y="4205725"/>
            <a:ext cx="8985300" cy="8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solidFill>
                  <a:srgbClr val="FFFFFF"/>
                </a:solidFill>
              </a:rPr>
              <a:t>Strategies and Techniques </a:t>
            </a:r>
            <a:r>
              <a:rPr lang="en" sz="2400" dirty="0">
                <a:solidFill>
                  <a:srgbClr val="FFFFFF"/>
                </a:solidFill>
              </a:rPr>
              <a:t>(1)</a:t>
            </a:r>
            <a:endParaRPr sz="2400" dirty="0">
              <a:solidFill>
                <a:srgbClr val="FFFFFF"/>
              </a:solidFill>
            </a:endParaRPr>
          </a:p>
        </p:txBody>
      </p:sp>
      <p:sp>
        <p:nvSpPr>
          <p:cNvPr id="133" name="Google Shape;133;p23"/>
          <p:cNvSpPr txBox="1">
            <a:spLocks noGrp="1"/>
          </p:cNvSpPr>
          <p:nvPr>
            <p:ph type="body" idx="1"/>
          </p:nvPr>
        </p:nvSpPr>
        <p:spPr>
          <a:xfrm>
            <a:off x="114900" y="1202825"/>
            <a:ext cx="4876500" cy="24342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Clr>
                <a:srgbClr val="000000"/>
              </a:buClr>
              <a:buSzPts val="3000"/>
              <a:buChar char="●"/>
            </a:pPr>
            <a:r>
              <a:rPr lang="en" sz="3000" dirty="0">
                <a:solidFill>
                  <a:srgbClr val="000000"/>
                </a:solidFill>
              </a:rPr>
              <a:t>Enrollment Programs </a:t>
            </a:r>
            <a:endParaRPr sz="3000" dirty="0">
              <a:solidFill>
                <a:srgbClr val="000000"/>
              </a:solidFill>
            </a:endParaRPr>
          </a:p>
          <a:p>
            <a:pPr marL="914400" lvl="1" indent="-381000" algn="l" rtl="0">
              <a:spcBef>
                <a:spcPts val="0"/>
              </a:spcBef>
              <a:spcAft>
                <a:spcPts val="0"/>
              </a:spcAft>
              <a:buClr>
                <a:srgbClr val="000000"/>
              </a:buClr>
              <a:buSzPts val="2400"/>
              <a:buChar char="○"/>
            </a:pPr>
            <a:r>
              <a:rPr lang="en" sz="2400" dirty="0">
                <a:solidFill>
                  <a:srgbClr val="000000"/>
                </a:solidFill>
              </a:rPr>
              <a:t>based on Higher Education Act </a:t>
            </a:r>
            <a:endParaRPr sz="3000" dirty="0">
              <a:solidFill>
                <a:srgbClr val="000000"/>
              </a:solidFill>
            </a:endParaRPr>
          </a:p>
        </p:txBody>
      </p:sp>
      <p:pic>
        <p:nvPicPr>
          <p:cNvPr id="134" name="Google Shape;134;p23" descr="A person filling out a form in front of a computer - with text &quot;Send your application now.&quot;" title="Online Admission"/>
          <p:cNvPicPr preferRelativeResize="0"/>
          <p:nvPr/>
        </p:nvPicPr>
        <p:blipFill>
          <a:blip r:embed="rId3">
            <a:alphaModFix/>
          </a:blip>
          <a:stretch>
            <a:fillRect/>
          </a:stretch>
        </p:blipFill>
        <p:spPr>
          <a:xfrm>
            <a:off x="5080200" y="1202825"/>
            <a:ext cx="3948950" cy="2576801"/>
          </a:xfrm>
          <a:prstGeom prst="rect">
            <a:avLst/>
          </a:prstGeom>
          <a:noFill/>
          <a:ln>
            <a:noFill/>
          </a:ln>
        </p:spPr>
      </p:pic>
      <p:sp>
        <p:nvSpPr>
          <p:cNvPr id="135" name="Google Shape;135;p23"/>
          <p:cNvSpPr txBox="1">
            <a:spLocks noGrp="1"/>
          </p:cNvSpPr>
          <p:nvPr>
            <p:ph type="body" idx="1"/>
          </p:nvPr>
        </p:nvSpPr>
        <p:spPr>
          <a:xfrm>
            <a:off x="368750" y="229125"/>
            <a:ext cx="7960200" cy="87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solidFill>
                  <a:srgbClr val="000000"/>
                </a:solidFill>
                <a:latin typeface="Century Gothic"/>
                <a:ea typeface="Century Gothic"/>
                <a:cs typeface="Century Gothic"/>
                <a:sym typeface="Century Gothic"/>
              </a:rPr>
              <a:t>Improve </a:t>
            </a:r>
            <a:r>
              <a:rPr lang="en" sz="4000" dirty="0">
                <a:solidFill>
                  <a:srgbClr val="000000"/>
                </a:solidFill>
              </a:rPr>
              <a:t>A</a:t>
            </a:r>
            <a:r>
              <a:rPr lang="en" sz="4000" dirty="0">
                <a:solidFill>
                  <a:srgbClr val="000000"/>
                </a:solidFill>
                <a:latin typeface="Century Gothic"/>
                <a:ea typeface="Century Gothic"/>
                <a:cs typeface="Century Gothic"/>
                <a:sym typeface="Century Gothic"/>
              </a:rPr>
              <a:t>dmission </a:t>
            </a:r>
            <a:r>
              <a:rPr lang="en" sz="4000" dirty="0">
                <a:solidFill>
                  <a:srgbClr val="000000"/>
                </a:solidFill>
              </a:rPr>
              <a:t>P</a:t>
            </a:r>
            <a:r>
              <a:rPr lang="en" sz="4000" dirty="0">
                <a:solidFill>
                  <a:srgbClr val="000000"/>
                </a:solidFill>
                <a:latin typeface="Century Gothic"/>
                <a:ea typeface="Century Gothic"/>
                <a:cs typeface="Century Gothic"/>
                <a:sym typeface="Century Gothic"/>
              </a:rPr>
              <a:t>rocess</a:t>
            </a:r>
            <a:endParaRPr sz="40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1000"/>
                                        <p:tgtEl>
                                          <p:spTgt spid="13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35">
                                            <p:txEl>
                                              <p:pRg st="0" end="0"/>
                                            </p:txEl>
                                          </p:spTgt>
                                        </p:tgtEl>
                                        <p:attrNameLst>
                                          <p:attrName>style.visibility</p:attrName>
                                        </p:attrNameLst>
                                      </p:cBhvr>
                                      <p:to>
                                        <p:strVal val="visible"/>
                                      </p:to>
                                    </p:set>
                                    <p:animEffect transition="in" filter="fade">
                                      <p:cBhvr>
                                        <p:cTn id="11" dur="2000"/>
                                        <p:tgtEl>
                                          <p:spTgt spid="135">
                                            <p:txEl>
                                              <p:pRg st="0" end="0"/>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2000"/>
                                        <p:tgtEl>
                                          <p:spTgt spid="134"/>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133">
                                            <p:txEl>
                                              <p:pRg st="0" end="0"/>
                                            </p:txEl>
                                          </p:spTgt>
                                        </p:tgtEl>
                                        <p:attrNameLst>
                                          <p:attrName>style.visibility</p:attrName>
                                        </p:attrNameLst>
                                      </p:cBhvr>
                                      <p:to>
                                        <p:strVal val="visible"/>
                                      </p:to>
                                    </p:set>
                                    <p:animEffect transition="in" filter="fade">
                                      <p:cBhvr>
                                        <p:cTn id="19" dur="2000"/>
                                        <p:tgtEl>
                                          <p:spTgt spid="133">
                                            <p:txEl>
                                              <p:pRg st="0" end="0"/>
                                            </p:txEl>
                                          </p:spTgt>
                                        </p:tgtEl>
                                      </p:cBhvr>
                                    </p:animEffect>
                                  </p:childTnLst>
                                </p:cTn>
                              </p:par>
                            </p:childTnLst>
                          </p:cTn>
                        </p:par>
                        <p:par>
                          <p:cTn id="20" fill="hold">
                            <p:stCondLst>
                              <p:cond delay="7000"/>
                            </p:stCondLst>
                            <p:childTnLst>
                              <p:par>
                                <p:cTn id="21" presetID="10" presetClass="entr" presetSubtype="0" fill="hold" grpId="0" nodeType="afterEffect">
                                  <p:stCondLst>
                                    <p:cond delay="0"/>
                                  </p:stCondLst>
                                  <p:childTnLst>
                                    <p:set>
                                      <p:cBhvr>
                                        <p:cTn id="22" dur="1" fill="hold">
                                          <p:stCondLst>
                                            <p:cond delay="0"/>
                                          </p:stCondLst>
                                        </p:cTn>
                                        <p:tgtEl>
                                          <p:spTgt spid="133">
                                            <p:txEl>
                                              <p:pRg st="1" end="1"/>
                                            </p:txEl>
                                          </p:spTgt>
                                        </p:tgtEl>
                                        <p:attrNameLst>
                                          <p:attrName>style.visibility</p:attrName>
                                        </p:attrNameLst>
                                      </p:cBhvr>
                                      <p:to>
                                        <p:strVal val="visible"/>
                                      </p:to>
                                    </p:set>
                                    <p:animEffect transition="in" filter="fade">
                                      <p:cBhvr>
                                        <p:cTn id="23" dur="2000"/>
                                        <p:tgtEl>
                                          <p:spTgt spid="1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uild="p"/>
      <p:bldP spid="13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Title 1"/>
          <p:cNvSpPr txBox="1">
            <a:spLocks noGrp="1"/>
          </p:cNvSpPr>
          <p:nvPr>
            <p:ph type="title" idx="4294967295"/>
          </p:nvPr>
        </p:nvSpPr>
        <p:spPr>
          <a:xfrm>
            <a:off x="0" y="4205725"/>
            <a:ext cx="8927700" cy="8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solidFill>
                  <a:srgbClr val="FFFFFF"/>
                </a:solidFill>
              </a:rPr>
              <a:t>Strategies and Techniques </a:t>
            </a:r>
            <a:r>
              <a:rPr lang="en" sz="2400" dirty="0">
                <a:solidFill>
                  <a:srgbClr val="FFFFFF"/>
                </a:solidFill>
              </a:rPr>
              <a:t>(2)</a:t>
            </a:r>
            <a:endParaRPr sz="2400" dirty="0">
              <a:solidFill>
                <a:srgbClr val="FFFFFF"/>
              </a:solidFill>
            </a:endParaRPr>
          </a:p>
        </p:txBody>
      </p:sp>
      <p:sp>
        <p:nvSpPr>
          <p:cNvPr id="142" name="Content 1"/>
          <p:cNvSpPr txBox="1">
            <a:spLocks noGrp="1"/>
          </p:cNvSpPr>
          <p:nvPr>
            <p:ph type="body" idx="1"/>
          </p:nvPr>
        </p:nvSpPr>
        <p:spPr>
          <a:xfrm>
            <a:off x="368750" y="229125"/>
            <a:ext cx="7960200" cy="13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000000"/>
                </a:solidFill>
              </a:rPr>
              <a:t>Offer Suitable Program &amp; Create Appropriate Policy</a:t>
            </a:r>
            <a:endParaRPr sz="4000">
              <a:solidFill>
                <a:srgbClr val="000000"/>
              </a:solidFill>
            </a:endParaRPr>
          </a:p>
        </p:txBody>
      </p:sp>
      <p:sp>
        <p:nvSpPr>
          <p:cNvPr id="141" name="Sub Content 1"/>
          <p:cNvSpPr txBox="1">
            <a:spLocks noGrp="1"/>
          </p:cNvSpPr>
          <p:nvPr>
            <p:ph type="body" idx="1"/>
          </p:nvPr>
        </p:nvSpPr>
        <p:spPr>
          <a:xfrm>
            <a:off x="263775" y="2065150"/>
            <a:ext cx="5123100" cy="14856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Clr>
                <a:srgbClr val="000000"/>
              </a:buClr>
              <a:buSzPts val="3000"/>
              <a:buChar char="●"/>
            </a:pPr>
            <a:r>
              <a:rPr lang="en" sz="3000">
                <a:solidFill>
                  <a:srgbClr val="000000"/>
                </a:solidFill>
              </a:rPr>
              <a:t>Level the admission process</a:t>
            </a:r>
            <a:endParaRPr sz="3000">
              <a:solidFill>
                <a:srgbClr val="000000"/>
              </a:solidFill>
            </a:endParaRPr>
          </a:p>
          <a:p>
            <a:pPr marL="457200" lvl="0" indent="-419100" algn="l" rtl="0">
              <a:spcBef>
                <a:spcPts val="0"/>
              </a:spcBef>
              <a:spcAft>
                <a:spcPts val="0"/>
              </a:spcAft>
              <a:buClr>
                <a:srgbClr val="000000"/>
              </a:buClr>
              <a:buSzPts val="3000"/>
              <a:buChar char="●"/>
            </a:pPr>
            <a:r>
              <a:rPr lang="en" sz="3000">
                <a:solidFill>
                  <a:srgbClr val="000000"/>
                </a:solidFill>
              </a:rPr>
              <a:t>Transition Programs</a:t>
            </a:r>
            <a:endParaRPr sz="3000">
              <a:solidFill>
                <a:srgbClr val="000000"/>
              </a:solidFill>
            </a:endParaRPr>
          </a:p>
        </p:txBody>
      </p:sp>
      <p:pic>
        <p:nvPicPr>
          <p:cNvPr id="143" name="Image 1" descr="A man walking through a barrier and coming out better." title="Transition"/>
          <p:cNvPicPr preferRelativeResize="0"/>
          <p:nvPr/>
        </p:nvPicPr>
        <p:blipFill>
          <a:blip r:embed="rId3">
            <a:alphaModFix/>
          </a:blip>
          <a:stretch>
            <a:fillRect/>
          </a:stretch>
        </p:blipFill>
        <p:spPr>
          <a:xfrm>
            <a:off x="5618000" y="1649580"/>
            <a:ext cx="3309701" cy="25561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1000"/>
                                        <p:tgtEl>
                                          <p:spTgt spid="140"/>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fade">
                                      <p:cBhvr>
                                        <p:cTn id="11" dur="3000"/>
                                        <p:tgtEl>
                                          <p:spTgt spid="142"/>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fade">
                                      <p:cBhvr>
                                        <p:cTn id="15" dur="2000"/>
                                        <p:tgtEl>
                                          <p:spTgt spid="143"/>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animEffect transition="in" filter="fade">
                                      <p:cBhvr>
                                        <p:cTn id="19" dur="1600"/>
                                        <p:tgtEl>
                                          <p:spTgt spid="141">
                                            <p:txEl>
                                              <p:pRg st="0" end="0"/>
                                            </p:txEl>
                                          </p:spTgt>
                                        </p:tgtEl>
                                      </p:cBhvr>
                                    </p:animEffect>
                                  </p:childTnLst>
                                </p:cTn>
                              </p:par>
                            </p:childTnLst>
                          </p:cTn>
                        </p:par>
                        <p:par>
                          <p:cTn id="20" fill="hold">
                            <p:stCondLst>
                              <p:cond delay="7600"/>
                            </p:stCondLst>
                            <p:childTnLst>
                              <p:par>
                                <p:cTn id="21" presetID="10" presetClass="entr" presetSubtype="0" fill="hold" nodeType="afterEffect">
                                  <p:stCondLst>
                                    <p:cond delay="0"/>
                                  </p:stCondLst>
                                  <p:childTnLst>
                                    <p:set>
                                      <p:cBhvr>
                                        <p:cTn id="22" dur="1" fill="hold">
                                          <p:stCondLst>
                                            <p:cond delay="0"/>
                                          </p:stCondLst>
                                        </p:cTn>
                                        <p:tgtEl>
                                          <p:spTgt spid="141">
                                            <p:txEl>
                                              <p:pRg st="1" end="1"/>
                                            </p:txEl>
                                          </p:spTgt>
                                        </p:tgtEl>
                                        <p:attrNameLst>
                                          <p:attrName>style.visibility</p:attrName>
                                        </p:attrNameLst>
                                      </p:cBhvr>
                                      <p:to>
                                        <p:strVal val="visible"/>
                                      </p:to>
                                    </p:set>
                                    <p:animEffect transition="in" filter="fade">
                                      <p:cBhvr>
                                        <p:cTn id="23" dur="1600"/>
                                        <p:tgtEl>
                                          <p:spTgt spid="14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5" descr="A Korean woman sitting on the steps showing deep emotion of stress and loneliness." title="Stressed Female"/>
          <p:cNvPicPr preferRelativeResize="0"/>
          <p:nvPr/>
        </p:nvPicPr>
        <p:blipFill>
          <a:blip r:embed="rId3">
            <a:alphaModFix/>
          </a:blip>
          <a:stretch>
            <a:fillRect/>
          </a:stretch>
        </p:blipFill>
        <p:spPr>
          <a:xfrm>
            <a:off x="4741032" y="1497212"/>
            <a:ext cx="4142793" cy="2754225"/>
          </a:xfrm>
          <a:prstGeom prst="rect">
            <a:avLst/>
          </a:prstGeom>
          <a:noFill/>
          <a:ln>
            <a:noFill/>
          </a:ln>
        </p:spPr>
      </p:pic>
      <p:pic>
        <p:nvPicPr>
          <p:cNvPr id="149" name="Google Shape;149;p25" descr="2 female and 1 male eating together and socializing." title="People Eating"/>
          <p:cNvPicPr preferRelativeResize="0"/>
          <p:nvPr/>
        </p:nvPicPr>
        <p:blipFill>
          <a:blip r:embed="rId4">
            <a:alphaModFix/>
          </a:blip>
          <a:stretch>
            <a:fillRect/>
          </a:stretch>
        </p:blipFill>
        <p:spPr>
          <a:xfrm>
            <a:off x="4676912" y="1430827"/>
            <a:ext cx="4271025" cy="2886972"/>
          </a:xfrm>
          <a:prstGeom prst="rect">
            <a:avLst/>
          </a:prstGeom>
          <a:noFill/>
          <a:ln>
            <a:noFill/>
          </a:ln>
        </p:spPr>
      </p:pic>
      <p:sp>
        <p:nvSpPr>
          <p:cNvPr id="150" name="Google Shape;150;p25"/>
          <p:cNvSpPr txBox="1">
            <a:spLocks noGrp="1"/>
          </p:cNvSpPr>
          <p:nvPr>
            <p:ph type="title" idx="4294967295"/>
          </p:nvPr>
        </p:nvSpPr>
        <p:spPr>
          <a:xfrm>
            <a:off x="114900" y="4205725"/>
            <a:ext cx="8812800" cy="8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solidFill>
                  <a:srgbClr val="FFFFFF"/>
                </a:solidFill>
              </a:rPr>
              <a:t>Strategies and Techniques</a:t>
            </a:r>
            <a:r>
              <a:rPr lang="en" sz="2400">
                <a:solidFill>
                  <a:srgbClr val="FFFFFF"/>
                </a:solidFill>
              </a:rPr>
              <a:t> (3)</a:t>
            </a:r>
            <a:endParaRPr sz="2400">
              <a:solidFill>
                <a:srgbClr val="FFFFFF"/>
              </a:solidFill>
            </a:endParaRPr>
          </a:p>
        </p:txBody>
      </p:sp>
      <p:sp>
        <p:nvSpPr>
          <p:cNvPr id="151" name="Google Shape;151;p25"/>
          <p:cNvSpPr txBox="1">
            <a:spLocks noGrp="1"/>
          </p:cNvSpPr>
          <p:nvPr>
            <p:ph type="body" idx="1"/>
          </p:nvPr>
        </p:nvSpPr>
        <p:spPr>
          <a:xfrm>
            <a:off x="263775" y="2065150"/>
            <a:ext cx="4392900" cy="148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000000"/>
                </a:solidFill>
              </a:rPr>
              <a:t>Cultural Enrichment Activities</a:t>
            </a:r>
            <a:endParaRPr sz="3000">
              <a:solidFill>
                <a:srgbClr val="000000"/>
              </a:solidFill>
            </a:endParaRPr>
          </a:p>
        </p:txBody>
      </p:sp>
      <p:sp>
        <p:nvSpPr>
          <p:cNvPr id="152" name="Google Shape;152;p25"/>
          <p:cNvSpPr txBox="1">
            <a:spLocks noGrp="1"/>
          </p:cNvSpPr>
          <p:nvPr>
            <p:ph type="body" idx="1"/>
          </p:nvPr>
        </p:nvSpPr>
        <p:spPr>
          <a:xfrm>
            <a:off x="71025" y="229125"/>
            <a:ext cx="8812800" cy="13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a:solidFill>
                  <a:srgbClr val="000000"/>
                </a:solidFill>
              </a:rPr>
              <a:t>Cope with Issues in Campus</a:t>
            </a:r>
            <a:endParaRPr sz="50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1000"/>
                                        <p:tgtEl>
                                          <p:spTgt spid="150"/>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3000"/>
                                        <p:tgtEl>
                                          <p:spTgt spid="152"/>
                                        </p:tgtEl>
                                      </p:cBhvr>
                                    </p:animEffect>
                                  </p:childTnLst>
                                </p:cTn>
                              </p:par>
                              <p:par>
                                <p:cTn id="12" presetID="10" presetClass="entr" presetSubtype="0" fill="hold" nodeType="withEffect">
                                  <p:stCondLst>
                                    <p:cond delay="0"/>
                                  </p:stCondLst>
                                  <p:childTnLst>
                                    <p:set>
                                      <p:cBhvr>
                                        <p:cTn id="13" dur="1" fill="hold">
                                          <p:stCondLst>
                                            <p:cond delay="0"/>
                                          </p:stCondLst>
                                        </p:cTn>
                                        <p:tgtEl>
                                          <p:spTgt spid="148"/>
                                        </p:tgtEl>
                                        <p:attrNameLst>
                                          <p:attrName>style.visibility</p:attrName>
                                        </p:attrNameLst>
                                      </p:cBhvr>
                                      <p:to>
                                        <p:strVal val="visible"/>
                                      </p:to>
                                    </p:set>
                                    <p:animEffect transition="in" filter="fade">
                                      <p:cBhvr>
                                        <p:cTn id="14" dur="1000"/>
                                        <p:tgtEl>
                                          <p:spTgt spid="148"/>
                                        </p:tgtEl>
                                      </p:cBhvr>
                                    </p:animEffect>
                                  </p:childTnLst>
                                </p:cTn>
                              </p:par>
                            </p:childTnLst>
                          </p:cTn>
                        </p:par>
                        <p:par>
                          <p:cTn id="15" fill="hold">
                            <p:stCondLst>
                              <p:cond delay="4000"/>
                            </p:stCondLst>
                            <p:childTnLst>
                              <p:par>
                                <p:cTn id="16" presetID="10" presetClass="entr" presetSubtype="0" fill="hold" nodeType="afterEffect">
                                  <p:stCondLst>
                                    <p:cond delay="0"/>
                                  </p:stCondLst>
                                  <p:childTnLst>
                                    <p:set>
                                      <p:cBhvr>
                                        <p:cTn id="17" dur="1" fill="hold">
                                          <p:stCondLst>
                                            <p:cond delay="0"/>
                                          </p:stCondLst>
                                        </p:cTn>
                                        <p:tgtEl>
                                          <p:spTgt spid="151">
                                            <p:txEl>
                                              <p:pRg st="0" end="0"/>
                                            </p:txEl>
                                          </p:spTgt>
                                        </p:tgtEl>
                                        <p:attrNameLst>
                                          <p:attrName>style.visibility</p:attrName>
                                        </p:attrNameLst>
                                      </p:cBhvr>
                                      <p:to>
                                        <p:strVal val="visible"/>
                                      </p:to>
                                    </p:set>
                                    <p:animEffect transition="in" filter="fade">
                                      <p:cBhvr>
                                        <p:cTn id="18" dur="1600"/>
                                        <p:tgtEl>
                                          <p:spTgt spid="151">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9"/>
                                        </p:tgtEl>
                                        <p:attrNameLst>
                                          <p:attrName>style.visibility</p:attrName>
                                        </p:attrNameLst>
                                      </p:cBhvr>
                                      <p:to>
                                        <p:strVal val="visible"/>
                                      </p:to>
                                    </p:set>
                                    <p:animEffect transition="in" filter="fade">
                                      <p:cBhvr>
                                        <p:cTn id="21"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Title 1"/>
          <p:cNvSpPr txBox="1">
            <a:spLocks noGrp="1"/>
          </p:cNvSpPr>
          <p:nvPr>
            <p:ph type="title"/>
          </p:nvPr>
        </p:nvSpPr>
        <p:spPr>
          <a:xfrm>
            <a:off x="175725" y="1119750"/>
            <a:ext cx="3379200" cy="3147450"/>
          </a:xfrm>
          <a:prstGeom prst="rect">
            <a:avLst/>
          </a:prstGeom>
        </p:spPr>
        <p:txBody>
          <a:bodyPr spcFirstLastPara="1" wrap="square" lIns="91425" tIns="91425" rIns="91425" bIns="91425" anchor="t" anchorCtr="0">
            <a:noAutofit/>
          </a:bodyPr>
          <a:lstStyle/>
          <a:p>
            <a:pPr algn="ctr"/>
            <a:r>
              <a:rPr lang="en" sz="6000" dirty="0"/>
              <a:t>Student</a:t>
            </a:r>
            <a:br>
              <a:rPr lang="en" sz="6000" dirty="0"/>
            </a:br>
            <a:r>
              <a:rPr lang="en-US" sz="9600" b="1" dirty="0">
                <a:latin typeface="Oswald"/>
                <a:ea typeface="Oswald"/>
                <a:cs typeface="Oswald"/>
                <a:sym typeface="Oswald"/>
              </a:rPr>
              <a:t>NEEDS</a:t>
            </a:r>
            <a:br>
              <a:rPr lang="en-US" sz="9600" b="1" dirty="0">
                <a:latin typeface="Oswald"/>
                <a:ea typeface="Oswald"/>
                <a:cs typeface="Oswald"/>
                <a:sym typeface="Oswald"/>
              </a:rPr>
            </a:br>
            <a:r>
              <a:rPr lang="en-US" dirty="0">
                <a:latin typeface="Century Gothic" panose="020B0502020202020204" pitchFamily="34" charset="0"/>
                <a:ea typeface="Oswald"/>
                <a:cs typeface="Oswald"/>
                <a:sym typeface="Oswald"/>
              </a:rPr>
              <a:t>(2)</a:t>
            </a:r>
            <a:endParaRPr dirty="0">
              <a:latin typeface="Oswald"/>
              <a:ea typeface="Oswald"/>
              <a:cs typeface="Oswald"/>
              <a:sym typeface="Oswald"/>
            </a:endParaRPr>
          </a:p>
        </p:txBody>
      </p:sp>
      <p:sp>
        <p:nvSpPr>
          <p:cNvPr id="158" name="Content"/>
          <p:cNvSpPr txBox="1">
            <a:spLocks noGrp="1"/>
          </p:cNvSpPr>
          <p:nvPr>
            <p:ph type="body" idx="1"/>
          </p:nvPr>
        </p:nvSpPr>
        <p:spPr>
          <a:xfrm>
            <a:off x="4029325" y="1119750"/>
            <a:ext cx="4636200" cy="27372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4000">
                <a:solidFill>
                  <a:srgbClr val="000000"/>
                </a:solidFill>
                <a:latin typeface="Century Gothic"/>
                <a:ea typeface="Century Gothic"/>
                <a:cs typeface="Century Gothic"/>
                <a:sym typeface="Century Gothic"/>
              </a:rPr>
              <a:t>Lack of Preparation/ Knowledge</a:t>
            </a:r>
            <a:endParaRPr sz="4000">
              <a:solidFill>
                <a:srgbClr val="000000"/>
              </a:solidFill>
              <a:latin typeface="Century Gothic"/>
              <a:ea typeface="Century Gothic"/>
              <a:cs typeface="Century Gothic"/>
              <a:sym typeface="Century Gothic"/>
            </a:endParaRPr>
          </a:p>
          <a:p>
            <a:pPr marL="0" lvl="0" indent="0" algn="ctr" rtl="0">
              <a:spcBef>
                <a:spcPts val="1600"/>
              </a:spcBef>
              <a:spcAft>
                <a:spcPts val="1600"/>
              </a:spcAft>
              <a:buNone/>
            </a:pPr>
            <a:endParaRPr sz="4000">
              <a:solidFill>
                <a:srgbClr val="00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anim calcmode="lin" valueType="num">
                                      <p:cBhvr>
                                        <p:cTn id="8" dur="1000" fill="hold"/>
                                        <p:tgtEl>
                                          <p:spTgt spid="157"/>
                                        </p:tgtEl>
                                        <p:attrNameLst>
                                          <p:attrName>ppt_x</p:attrName>
                                        </p:attrNameLst>
                                      </p:cBhvr>
                                      <p:tavLst>
                                        <p:tav tm="0">
                                          <p:val>
                                            <p:strVal val="#ppt_x"/>
                                          </p:val>
                                        </p:tav>
                                        <p:tav tm="100000">
                                          <p:val>
                                            <p:strVal val="#ppt_x"/>
                                          </p:val>
                                        </p:tav>
                                      </p:tavLst>
                                    </p:anim>
                                    <p:anim calcmode="lin" valueType="num">
                                      <p:cBhvr>
                                        <p:cTn id="9" dur="1000" fill="hold"/>
                                        <p:tgtEl>
                                          <p:spTgt spid="1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3" name="Online Media 2" descr="Student Needs - T.Waddell - 2">
            <a:hlinkClick r:id="" action="ppaction://media"/>
            <a:extLst>
              <a:ext uri="{FF2B5EF4-FFF2-40B4-BE49-F238E27FC236}">
                <a16:creationId xmlns:a16="http://schemas.microsoft.com/office/drawing/2014/main" id="{E89B15D3-7DE9-6C48-88BE-1E6DCBD50635}"/>
              </a:ext>
            </a:extLst>
          </p:cNvPr>
          <p:cNvPicPr>
            <a:picLocks noRot="1" noChangeAspect="1"/>
          </p:cNvPicPr>
          <p:nvPr>
            <a:videoFile r:link="rId1"/>
          </p:nvPr>
        </p:nvPicPr>
        <p:blipFill>
          <a:blip r:embed="rId4"/>
          <a:stretch>
            <a:fillRect/>
          </a:stretch>
        </p:blipFill>
        <p:spPr>
          <a:xfrm>
            <a:off x="1240324" y="835770"/>
            <a:ext cx="6663351" cy="3748135"/>
          </a:xfrm>
          <a:prstGeom prst="rect">
            <a:avLst/>
          </a:prstGeom>
        </p:spPr>
      </p:pic>
      <p:sp>
        <p:nvSpPr>
          <p:cNvPr id="2" name="Title 1">
            <a:extLst>
              <a:ext uri="{FF2B5EF4-FFF2-40B4-BE49-F238E27FC236}">
                <a16:creationId xmlns:a16="http://schemas.microsoft.com/office/drawing/2014/main" id="{46AF4882-6DD8-6946-8B6D-76F0016D276A}"/>
              </a:ext>
            </a:extLst>
          </p:cNvPr>
          <p:cNvSpPr>
            <a:spLocks noGrp="1"/>
          </p:cNvSpPr>
          <p:nvPr>
            <p:ph type="title" idx="4294967295"/>
          </p:nvPr>
        </p:nvSpPr>
        <p:spPr>
          <a:xfrm>
            <a:off x="2378475" y="111402"/>
            <a:ext cx="4260300" cy="482958"/>
          </a:xfrm>
        </p:spPr>
        <p:txBody>
          <a:bodyPr/>
          <a:lstStyle/>
          <a:p>
            <a:r>
              <a:rPr lang="en-US" dirty="0">
                <a:solidFill>
                  <a:schemeClr val="tx1"/>
                </a:solidFill>
              </a:rPr>
              <a:t>Video Component </a:t>
            </a:r>
            <a:r>
              <a:rPr lang="en-US" sz="1500" dirty="0">
                <a:solidFill>
                  <a:schemeClr val="tx1"/>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idx="4294967295"/>
          </p:nvPr>
        </p:nvSpPr>
        <p:spPr>
          <a:xfrm>
            <a:off x="260975" y="866150"/>
            <a:ext cx="8520600" cy="324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solidFill>
                  <a:srgbClr val="000000"/>
                </a:solidFill>
              </a:rPr>
              <a:t>Lesson 2:</a:t>
            </a:r>
            <a:endParaRPr sz="6000" b="1" dirty="0">
              <a:solidFill>
                <a:srgbClr val="000000"/>
              </a:solidFill>
            </a:endParaRPr>
          </a:p>
          <a:p>
            <a:pPr marL="914400" lvl="0" indent="0" algn="l" rtl="0">
              <a:spcBef>
                <a:spcPts val="0"/>
              </a:spcBef>
              <a:spcAft>
                <a:spcPts val="0"/>
              </a:spcAft>
              <a:buNone/>
            </a:pPr>
            <a:r>
              <a:rPr lang="en" sz="4500" dirty="0">
                <a:solidFill>
                  <a:srgbClr val="000000"/>
                </a:solidFill>
              </a:rPr>
              <a:t>Strategies &amp; Techniques to Overcome the Barriers to Completion</a:t>
            </a:r>
            <a:endParaRPr sz="4500" dirty="0">
              <a:solidFill>
                <a:srgbClr val="000000"/>
              </a:solidFill>
            </a:endParaRPr>
          </a:p>
          <a:p>
            <a:pPr marL="0" lvl="0" indent="0" algn="l" rtl="0">
              <a:spcBef>
                <a:spcPts val="0"/>
              </a:spcBef>
              <a:spcAft>
                <a:spcPts val="0"/>
              </a:spcAft>
              <a:buNone/>
            </a:pP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70">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7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80" name="Title 1"/>
          <p:cNvSpPr txBox="1">
            <a:spLocks noGrp="1"/>
          </p:cNvSpPr>
          <p:nvPr>
            <p:ph type="title"/>
          </p:nvPr>
        </p:nvSpPr>
        <p:spPr>
          <a:xfrm>
            <a:off x="-76200" y="1119750"/>
            <a:ext cx="3956700" cy="25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Barriers to</a:t>
            </a:r>
            <a:endParaRPr sz="6000" dirty="0"/>
          </a:p>
          <a:p>
            <a:pPr marL="0" lvl="0" indent="0" algn="ctr" rtl="0">
              <a:spcBef>
                <a:spcPts val="0"/>
              </a:spcBef>
              <a:spcAft>
                <a:spcPts val="0"/>
              </a:spcAft>
              <a:buNone/>
            </a:pPr>
            <a:r>
              <a:rPr lang="en" sz="5500" b="1" dirty="0">
                <a:latin typeface="Oswald"/>
                <a:ea typeface="Oswald"/>
                <a:cs typeface="Oswald"/>
                <a:sym typeface="Oswald"/>
              </a:rPr>
              <a:t>COMPLETION</a:t>
            </a:r>
            <a:endParaRPr sz="5500" b="1" dirty="0">
              <a:latin typeface="Oswald"/>
              <a:ea typeface="Oswald"/>
              <a:cs typeface="Oswald"/>
              <a:sym typeface="Oswald"/>
            </a:endParaRPr>
          </a:p>
          <a:p>
            <a:pPr marL="0" lvl="0" indent="0" algn="ctr" rtl="0">
              <a:spcBef>
                <a:spcPts val="0"/>
              </a:spcBef>
              <a:spcAft>
                <a:spcPts val="0"/>
              </a:spcAft>
              <a:buNone/>
            </a:pPr>
            <a:r>
              <a:rPr lang="en" dirty="0"/>
              <a:t>(1)</a:t>
            </a:r>
            <a:endParaRPr dirty="0"/>
          </a:p>
        </p:txBody>
      </p:sp>
      <p:sp>
        <p:nvSpPr>
          <p:cNvPr id="181" name="Content 1"/>
          <p:cNvSpPr txBox="1">
            <a:spLocks noGrp="1"/>
          </p:cNvSpPr>
          <p:nvPr>
            <p:ph type="body" idx="1"/>
          </p:nvPr>
        </p:nvSpPr>
        <p:spPr>
          <a:xfrm>
            <a:off x="4022363" y="374725"/>
            <a:ext cx="4995300" cy="11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500">
                <a:solidFill>
                  <a:srgbClr val="000000"/>
                </a:solidFill>
                <a:latin typeface="Century Gothic"/>
                <a:ea typeface="Century Gothic"/>
                <a:cs typeface="Century Gothic"/>
                <a:sym typeface="Century Gothic"/>
              </a:rPr>
              <a:t>Disparities in Education Attainment</a:t>
            </a:r>
            <a:endParaRPr sz="3500">
              <a:solidFill>
                <a:srgbClr val="000000"/>
              </a:solidFill>
              <a:latin typeface="Century Gothic"/>
              <a:ea typeface="Century Gothic"/>
              <a:cs typeface="Century Gothic"/>
              <a:sym typeface="Century Gothic"/>
            </a:endParaRPr>
          </a:p>
        </p:txBody>
      </p:sp>
      <p:pic>
        <p:nvPicPr>
          <p:cNvPr id="175" name="Image 1" descr="2 female asian student collaborating" title="Female Student"/>
          <p:cNvPicPr preferRelativeResize="0"/>
          <p:nvPr/>
        </p:nvPicPr>
        <p:blipFill>
          <a:blip r:embed="rId3">
            <a:alphaModFix/>
          </a:blip>
          <a:stretch>
            <a:fillRect/>
          </a:stretch>
        </p:blipFill>
        <p:spPr>
          <a:xfrm>
            <a:off x="4131250" y="1814525"/>
            <a:ext cx="4663925" cy="3111424"/>
          </a:xfrm>
          <a:prstGeom prst="rect">
            <a:avLst/>
          </a:prstGeom>
          <a:noFill/>
          <a:ln>
            <a:noFill/>
          </a:ln>
        </p:spPr>
      </p:pic>
      <p:pic>
        <p:nvPicPr>
          <p:cNvPr id="176" name="Image 2" descr="An African American male student working in front of the computer." title="African American Male"/>
          <p:cNvPicPr preferRelativeResize="0"/>
          <p:nvPr/>
        </p:nvPicPr>
        <p:blipFill>
          <a:blip r:embed="rId4">
            <a:alphaModFix/>
          </a:blip>
          <a:stretch>
            <a:fillRect/>
          </a:stretch>
        </p:blipFill>
        <p:spPr>
          <a:xfrm>
            <a:off x="4084719" y="1875900"/>
            <a:ext cx="4786644" cy="2962800"/>
          </a:xfrm>
          <a:prstGeom prst="rect">
            <a:avLst/>
          </a:prstGeom>
          <a:noFill/>
          <a:ln>
            <a:noFill/>
          </a:ln>
        </p:spPr>
      </p:pic>
      <p:pic>
        <p:nvPicPr>
          <p:cNvPr id="177" name="Image 3" descr="A female student training and working with drone" title="Robotics"/>
          <p:cNvPicPr preferRelativeResize="0"/>
          <p:nvPr/>
        </p:nvPicPr>
        <p:blipFill>
          <a:blip r:embed="rId5">
            <a:alphaModFix/>
          </a:blip>
          <a:stretch>
            <a:fillRect/>
          </a:stretch>
        </p:blipFill>
        <p:spPr>
          <a:xfrm>
            <a:off x="4058516" y="1743162"/>
            <a:ext cx="4839071" cy="3228275"/>
          </a:xfrm>
          <a:prstGeom prst="rect">
            <a:avLst/>
          </a:prstGeom>
          <a:noFill/>
          <a:ln>
            <a:noFill/>
          </a:ln>
        </p:spPr>
      </p:pic>
      <p:pic>
        <p:nvPicPr>
          <p:cNvPr id="178" name="Image 4" descr="A male chef platting" title="Chef"/>
          <p:cNvPicPr preferRelativeResize="0"/>
          <p:nvPr/>
        </p:nvPicPr>
        <p:blipFill>
          <a:blip r:embed="rId6">
            <a:alphaModFix/>
          </a:blip>
          <a:stretch>
            <a:fillRect/>
          </a:stretch>
        </p:blipFill>
        <p:spPr>
          <a:xfrm>
            <a:off x="4058500" y="1743150"/>
            <a:ext cx="4839075" cy="3228252"/>
          </a:xfrm>
          <a:prstGeom prst="rect">
            <a:avLst/>
          </a:prstGeom>
          <a:noFill/>
          <a:ln>
            <a:noFill/>
          </a:ln>
        </p:spPr>
      </p:pic>
      <p:pic>
        <p:nvPicPr>
          <p:cNvPr id="179" name="Image 5" descr="A group of men and women in a warehouse." title="Group of men and women at work"/>
          <p:cNvPicPr preferRelativeResize="0"/>
          <p:nvPr/>
        </p:nvPicPr>
        <p:blipFill>
          <a:blip r:embed="rId7">
            <a:alphaModFix/>
          </a:blip>
          <a:stretch>
            <a:fillRect/>
          </a:stretch>
        </p:blipFill>
        <p:spPr>
          <a:xfrm>
            <a:off x="4058500" y="1759787"/>
            <a:ext cx="4839076" cy="31949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400"/>
                                        <p:tgtEl>
                                          <p:spTgt spid="180"/>
                                        </p:tgtEl>
                                        <p:attrNameLst>
                                          <p:attrName>ppt_x</p:attrName>
                                        </p:attrNameLst>
                                      </p:cBhvr>
                                      <p:tavLst>
                                        <p:tav tm="0">
                                          <p:val>
                                            <p:strVal val="#ppt_x+1"/>
                                          </p:val>
                                        </p:tav>
                                        <p:tav tm="100000">
                                          <p:val>
                                            <p:strVal val="#ppt_x"/>
                                          </p:val>
                                        </p:tav>
                                      </p:tavLst>
                                    </p:anim>
                                  </p:childTnLst>
                                </p:cTn>
                              </p:par>
                            </p:childTnLst>
                          </p:cTn>
                        </p:par>
                        <p:par>
                          <p:cTn id="8" fill="hold">
                            <p:stCondLst>
                              <p:cond delay="400"/>
                            </p:stCondLst>
                            <p:childTnLst>
                              <p:par>
                                <p:cTn id="9" presetID="2" presetClass="entr" presetSubtype="4"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 calcmode="lin" valueType="num">
                                      <p:cBhvr additive="base">
                                        <p:cTn id="11" dur="800"/>
                                        <p:tgtEl>
                                          <p:spTgt spid="181"/>
                                        </p:tgtEl>
                                        <p:attrNameLst>
                                          <p:attrName>ppt_y</p:attrName>
                                        </p:attrNameLst>
                                      </p:cBhvr>
                                      <p:tavLst>
                                        <p:tav tm="0">
                                          <p:val>
                                            <p:strVal val="#ppt_y+1"/>
                                          </p:val>
                                        </p:tav>
                                        <p:tav tm="100000">
                                          <p:val>
                                            <p:strVal val="#ppt_y"/>
                                          </p:val>
                                        </p:tav>
                                      </p:tavLst>
                                    </p:anim>
                                  </p:childTnLst>
                                </p:cTn>
                              </p:par>
                            </p:childTnLst>
                          </p:cTn>
                        </p:par>
                        <p:par>
                          <p:cTn id="12" fill="hold">
                            <p:stCondLst>
                              <p:cond delay="1200"/>
                            </p:stCondLst>
                            <p:childTnLst>
                              <p:par>
                                <p:cTn id="13" presetID="1" presetClass="entr" presetSubtype="0" fill="hold" nodeType="afterEffect">
                                  <p:stCondLst>
                                    <p:cond delay="500"/>
                                  </p:stCondLst>
                                  <p:childTnLst>
                                    <p:set>
                                      <p:cBhvr>
                                        <p:cTn id="14" dur="1" fill="hold">
                                          <p:stCondLst>
                                            <p:cond delay="0"/>
                                          </p:stCondLst>
                                        </p:cTn>
                                        <p:tgtEl>
                                          <p:spTgt spid="175"/>
                                        </p:tgtEl>
                                        <p:attrNameLst>
                                          <p:attrName>style.visibility</p:attrName>
                                        </p:attrNameLst>
                                      </p:cBhvr>
                                      <p:to>
                                        <p:strVal val="visible"/>
                                      </p:to>
                                    </p:set>
                                  </p:childTnLst>
                                </p:cTn>
                              </p:par>
                            </p:childTnLst>
                          </p:cTn>
                        </p:par>
                        <p:par>
                          <p:cTn id="15" fill="hold">
                            <p:stCondLst>
                              <p:cond delay="1700"/>
                            </p:stCondLst>
                            <p:childTnLst>
                              <p:par>
                                <p:cTn id="16" presetID="1" presetClass="entr" presetSubtype="0" fill="hold" nodeType="afterEffect">
                                  <p:stCondLst>
                                    <p:cond delay="1000"/>
                                  </p:stCondLst>
                                  <p:childTnLst>
                                    <p:set>
                                      <p:cBhvr>
                                        <p:cTn id="17" dur="1" fill="hold">
                                          <p:stCondLst>
                                            <p:cond delay="0"/>
                                          </p:stCondLst>
                                        </p:cTn>
                                        <p:tgtEl>
                                          <p:spTgt spid="176"/>
                                        </p:tgtEl>
                                        <p:attrNameLst>
                                          <p:attrName>style.visibility</p:attrName>
                                        </p:attrNameLst>
                                      </p:cBhvr>
                                      <p:to>
                                        <p:strVal val="visible"/>
                                      </p:to>
                                    </p:set>
                                  </p:childTnLst>
                                </p:cTn>
                              </p:par>
                            </p:childTnLst>
                          </p:cTn>
                        </p:par>
                        <p:par>
                          <p:cTn id="18" fill="hold">
                            <p:stCondLst>
                              <p:cond delay="2700"/>
                            </p:stCondLst>
                            <p:childTnLst>
                              <p:par>
                                <p:cTn id="19" presetID="1" presetClass="entr" presetSubtype="0" fill="hold" nodeType="afterEffect">
                                  <p:stCondLst>
                                    <p:cond delay="1000"/>
                                  </p:stCondLst>
                                  <p:childTnLst>
                                    <p:set>
                                      <p:cBhvr>
                                        <p:cTn id="20" dur="1" fill="hold">
                                          <p:stCondLst>
                                            <p:cond delay="0"/>
                                          </p:stCondLst>
                                        </p:cTn>
                                        <p:tgtEl>
                                          <p:spTgt spid="177"/>
                                        </p:tgtEl>
                                        <p:attrNameLst>
                                          <p:attrName>style.visibility</p:attrName>
                                        </p:attrNameLst>
                                      </p:cBhvr>
                                      <p:to>
                                        <p:strVal val="visible"/>
                                      </p:to>
                                    </p:set>
                                  </p:childTnLst>
                                </p:cTn>
                              </p:par>
                            </p:childTnLst>
                          </p:cTn>
                        </p:par>
                        <p:par>
                          <p:cTn id="21" fill="hold">
                            <p:stCondLst>
                              <p:cond delay="3700"/>
                            </p:stCondLst>
                            <p:childTnLst>
                              <p:par>
                                <p:cTn id="22" presetID="1" presetClass="entr" presetSubtype="0" fill="hold" nodeType="afterEffect">
                                  <p:stCondLst>
                                    <p:cond delay="1000"/>
                                  </p:stCondLst>
                                  <p:childTnLst>
                                    <p:set>
                                      <p:cBhvr>
                                        <p:cTn id="23" dur="1" fill="hold">
                                          <p:stCondLst>
                                            <p:cond delay="0"/>
                                          </p:stCondLst>
                                        </p:cTn>
                                        <p:tgtEl>
                                          <p:spTgt spid="178"/>
                                        </p:tgtEl>
                                        <p:attrNameLst>
                                          <p:attrName>style.visibility</p:attrName>
                                        </p:attrNameLst>
                                      </p:cBhvr>
                                      <p:to>
                                        <p:strVal val="visible"/>
                                      </p:to>
                                    </p:set>
                                  </p:childTnLst>
                                </p:cTn>
                              </p:par>
                            </p:childTnLst>
                          </p:cTn>
                        </p:par>
                        <p:par>
                          <p:cTn id="24" fill="hold">
                            <p:stCondLst>
                              <p:cond delay="4700"/>
                            </p:stCondLst>
                            <p:childTnLst>
                              <p:par>
                                <p:cTn id="25" presetID="1" presetClass="entr" presetSubtype="0" fill="hold" nodeType="afterEffect">
                                  <p:stCondLst>
                                    <p:cond delay="1000"/>
                                  </p:stCondLst>
                                  <p:childTnLst>
                                    <p:set>
                                      <p:cBhvr>
                                        <p:cTn id="2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Title 1"/>
          <p:cNvSpPr txBox="1">
            <a:spLocks noGrp="1"/>
          </p:cNvSpPr>
          <p:nvPr>
            <p:ph type="title"/>
          </p:nvPr>
        </p:nvSpPr>
        <p:spPr>
          <a:xfrm>
            <a:off x="-76200" y="1119750"/>
            <a:ext cx="3956700" cy="25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Barriers to</a:t>
            </a:r>
            <a:endParaRPr sz="6000" dirty="0"/>
          </a:p>
          <a:p>
            <a:pPr marL="0" lvl="0" indent="0" algn="ctr" rtl="0">
              <a:spcBef>
                <a:spcPts val="0"/>
              </a:spcBef>
              <a:spcAft>
                <a:spcPts val="0"/>
              </a:spcAft>
              <a:buNone/>
            </a:pPr>
            <a:r>
              <a:rPr lang="en" sz="5500" b="1" dirty="0">
                <a:latin typeface="Oswald"/>
                <a:ea typeface="Oswald"/>
                <a:cs typeface="Oswald"/>
                <a:sym typeface="Oswald"/>
              </a:rPr>
              <a:t>COMPLETION</a:t>
            </a:r>
            <a:endParaRPr sz="5500" b="1" dirty="0">
              <a:latin typeface="Oswald"/>
              <a:ea typeface="Oswald"/>
              <a:cs typeface="Oswald"/>
              <a:sym typeface="Oswald"/>
            </a:endParaRPr>
          </a:p>
          <a:p>
            <a:pPr marL="0" lvl="0" indent="0" algn="ctr" rtl="0">
              <a:spcBef>
                <a:spcPts val="0"/>
              </a:spcBef>
              <a:spcAft>
                <a:spcPts val="0"/>
              </a:spcAft>
              <a:buNone/>
            </a:pPr>
            <a:r>
              <a:rPr lang="en" dirty="0"/>
              <a:t>(2)</a:t>
            </a:r>
            <a:endParaRPr dirty="0"/>
          </a:p>
        </p:txBody>
      </p:sp>
      <p:sp>
        <p:nvSpPr>
          <p:cNvPr id="188" name="Content 1"/>
          <p:cNvSpPr txBox="1">
            <a:spLocks noGrp="1"/>
          </p:cNvSpPr>
          <p:nvPr>
            <p:ph type="body" idx="1"/>
          </p:nvPr>
        </p:nvSpPr>
        <p:spPr>
          <a:xfrm>
            <a:off x="4012502" y="158486"/>
            <a:ext cx="4899900" cy="126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500" dirty="0">
                <a:solidFill>
                  <a:srgbClr val="000000"/>
                </a:solidFill>
                <a:latin typeface="Century Gothic"/>
                <a:ea typeface="Century Gothic"/>
                <a:cs typeface="Century Gothic"/>
                <a:sym typeface="Century Gothic"/>
              </a:rPr>
              <a:t>English Language Learning</a:t>
            </a:r>
            <a:endParaRPr sz="3500" dirty="0">
              <a:solidFill>
                <a:srgbClr val="000000"/>
              </a:solidFill>
              <a:latin typeface="Century Gothic"/>
              <a:ea typeface="Century Gothic"/>
              <a:cs typeface="Century Gothic"/>
              <a:sym typeface="Century Gothic"/>
            </a:endParaRPr>
          </a:p>
        </p:txBody>
      </p:sp>
      <p:pic>
        <p:nvPicPr>
          <p:cNvPr id="3" name="Picture 2" descr="English Graphic&#10;&#10;A drawing of 5 person holding one English giant word on top.">
            <a:extLst>
              <a:ext uri="{FF2B5EF4-FFF2-40B4-BE49-F238E27FC236}">
                <a16:creationId xmlns:a16="http://schemas.microsoft.com/office/drawing/2014/main" id="{CAD1E745-F295-FB48-9A56-C4C8E7D81D29}"/>
              </a:ext>
            </a:extLst>
          </p:cNvPr>
          <p:cNvPicPr>
            <a:picLocks noChangeAspect="1"/>
          </p:cNvPicPr>
          <p:nvPr/>
        </p:nvPicPr>
        <p:blipFill>
          <a:blip r:embed="rId3"/>
          <a:stretch>
            <a:fillRect/>
          </a:stretch>
        </p:blipFill>
        <p:spPr>
          <a:xfrm>
            <a:off x="4182299" y="1539559"/>
            <a:ext cx="4482500" cy="2262166"/>
          </a:xfrm>
          <a:prstGeom prst="rect">
            <a:avLst/>
          </a:prstGeom>
        </p:spPr>
      </p:pic>
      <p:sp>
        <p:nvSpPr>
          <p:cNvPr id="190" name="Content 2" descr="19 Million pertains to the number of work -age American adults who are English learners."/>
          <p:cNvSpPr txBox="1"/>
          <p:nvPr/>
        </p:nvSpPr>
        <p:spPr>
          <a:xfrm>
            <a:off x="4012502" y="3801725"/>
            <a:ext cx="4822094" cy="126405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dirty="0">
                <a:solidFill>
                  <a:srgbClr val="0070C0"/>
                </a:solidFill>
                <a:latin typeface="Century Gothic"/>
                <a:ea typeface="Century Gothic"/>
                <a:cs typeface="Century Gothic"/>
                <a:sym typeface="Century Gothic"/>
              </a:rPr>
              <a:t>19</a:t>
            </a:r>
            <a:r>
              <a:rPr lang="en" sz="8000" b="1" dirty="0">
                <a:latin typeface="Century Gothic"/>
                <a:ea typeface="Century Gothic"/>
                <a:cs typeface="Century Gothic"/>
                <a:sym typeface="Century Gothic"/>
              </a:rPr>
              <a:t> Million</a:t>
            </a:r>
            <a:endParaRPr sz="8000" b="1" dirty="0">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additive="base">
                                        <p:cTn id="7" dur="500"/>
                                        <p:tgtEl>
                                          <p:spTgt spid="18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88"/>
                                        </p:tgtEl>
                                        <p:attrNameLst>
                                          <p:attrName>style.visibility</p:attrName>
                                        </p:attrNameLst>
                                      </p:cBhvr>
                                      <p:to>
                                        <p:strVal val="visible"/>
                                      </p:to>
                                    </p:set>
                                    <p:anim calcmode="lin" valueType="num">
                                      <p:cBhvr additive="base">
                                        <p:cTn id="11" dur="500" fill="hold"/>
                                        <p:tgtEl>
                                          <p:spTgt spid="188"/>
                                        </p:tgtEl>
                                        <p:attrNameLst>
                                          <p:attrName>ppt_x</p:attrName>
                                        </p:attrNameLst>
                                      </p:cBhvr>
                                      <p:tavLst>
                                        <p:tav tm="0">
                                          <p:val>
                                            <p:strVal val="#ppt_x"/>
                                          </p:val>
                                        </p:tav>
                                        <p:tav tm="100000">
                                          <p:val>
                                            <p:strVal val="#ppt_x"/>
                                          </p:val>
                                        </p:tav>
                                      </p:tavLst>
                                    </p:anim>
                                    <p:anim calcmode="lin" valueType="num">
                                      <p:cBhvr additive="base">
                                        <p:cTn id="12" dur="500" fill="hold"/>
                                        <p:tgtEl>
                                          <p:spTgt spid="188"/>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3" presetClass="entr" presetSubtype="16" fill="hold" nodeType="afterEffect">
                                  <p:stCondLst>
                                    <p:cond delay="500"/>
                                  </p:stCondLst>
                                  <p:childTnLst>
                                    <p:set>
                                      <p:cBhvr>
                                        <p:cTn id="21" dur="1" fill="hold">
                                          <p:stCondLst>
                                            <p:cond delay="0"/>
                                          </p:stCondLst>
                                        </p:cTn>
                                        <p:tgtEl>
                                          <p:spTgt spid="190"/>
                                        </p:tgtEl>
                                        <p:attrNameLst>
                                          <p:attrName>style.visibility</p:attrName>
                                        </p:attrNameLst>
                                      </p:cBhvr>
                                      <p:to>
                                        <p:strVal val="visible"/>
                                      </p:to>
                                    </p:set>
                                    <p:anim calcmode="lin" valueType="num">
                                      <p:cBhvr additive="base">
                                        <p:cTn id="22" dur="500"/>
                                        <p:tgtEl>
                                          <p:spTgt spid="190"/>
                                        </p:tgtEl>
                                        <p:attrNameLst>
                                          <p:attrName>ppt_w</p:attrName>
                                        </p:attrNameLst>
                                      </p:cBhvr>
                                      <p:tavLst>
                                        <p:tav tm="0">
                                          <p:val>
                                            <p:strVal val="0"/>
                                          </p:val>
                                        </p:tav>
                                        <p:tav tm="100000">
                                          <p:val>
                                            <p:strVal val="#ppt_w"/>
                                          </p:val>
                                        </p:tav>
                                      </p:tavLst>
                                    </p:anim>
                                    <p:anim calcmode="lin" valueType="num">
                                      <p:cBhvr additive="base">
                                        <p:cTn id="23" dur="500"/>
                                        <p:tgtEl>
                                          <p:spTgt spid="19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90000" y="0"/>
            <a:ext cx="8962800" cy="1170600"/>
          </a:xfrm>
          <a:prstGeom prst="rect">
            <a:avLst/>
          </a:prstGeom>
        </p:spPr>
        <p:txBody>
          <a:bodyPr spcFirstLastPara="1" wrap="square" lIns="91425" tIns="91425" rIns="91425" bIns="91425" anchor="t" anchorCtr="0">
            <a:noAutofit/>
          </a:bodyPr>
          <a:lstStyle/>
          <a:p>
            <a:pPr marL="38100" lvl="0" rtl="0">
              <a:spcBef>
                <a:spcPts val="0"/>
              </a:spcBef>
              <a:spcAft>
                <a:spcPts val="0"/>
              </a:spcAft>
              <a:buSzPts val="3000"/>
            </a:pPr>
            <a:r>
              <a:rPr lang="en" sz="5000" dirty="0"/>
              <a:t>Overcome the </a:t>
            </a:r>
            <a:r>
              <a:rPr lang="en" sz="7000" b="1" dirty="0">
                <a:latin typeface="Oswald"/>
                <a:ea typeface="Oswald"/>
                <a:cs typeface="Oswald"/>
                <a:sym typeface="Oswald"/>
              </a:rPr>
              <a:t>BARRIER </a:t>
            </a:r>
            <a:r>
              <a:rPr lang="en" sz="2800" dirty="0">
                <a:latin typeface="Century Gothic" panose="020B0502020202020204" pitchFamily="34" charset="0"/>
                <a:ea typeface="Oswald"/>
                <a:cs typeface="Oswald"/>
                <a:sym typeface="Oswald"/>
              </a:rPr>
              <a:t>(1)</a:t>
            </a:r>
            <a:endParaRPr sz="2800" dirty="0">
              <a:latin typeface="Century Gothic" panose="020B0502020202020204" pitchFamily="34" charset="0"/>
              <a:ea typeface="Oswald"/>
              <a:cs typeface="Oswald"/>
              <a:sym typeface="Oswald"/>
            </a:endParaRPr>
          </a:p>
          <a:p>
            <a:pPr marL="0" lvl="0" indent="0" algn="ctr" rtl="0">
              <a:spcBef>
                <a:spcPts val="0"/>
              </a:spcBef>
              <a:spcAft>
                <a:spcPts val="0"/>
              </a:spcAft>
              <a:buNone/>
            </a:pPr>
            <a:endParaRPr dirty="0"/>
          </a:p>
        </p:txBody>
      </p:sp>
      <p:sp>
        <p:nvSpPr>
          <p:cNvPr id="196" name="Google Shape;196;p31"/>
          <p:cNvSpPr txBox="1">
            <a:spLocks noGrp="1"/>
          </p:cNvSpPr>
          <p:nvPr>
            <p:ph type="body" idx="4294967295"/>
          </p:nvPr>
        </p:nvSpPr>
        <p:spPr>
          <a:xfrm>
            <a:off x="370975" y="2024950"/>
            <a:ext cx="2827500" cy="224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500" dirty="0">
                <a:solidFill>
                  <a:srgbClr val="000000"/>
                </a:solidFill>
                <a:latin typeface="Century Gothic"/>
                <a:ea typeface="Century Gothic"/>
                <a:cs typeface="Century Gothic"/>
                <a:sym typeface="Century Gothic"/>
              </a:rPr>
              <a:t>Ensure Fair Assessment</a:t>
            </a:r>
            <a:endParaRPr sz="3500" dirty="0">
              <a:solidFill>
                <a:srgbClr val="000000"/>
              </a:solidFill>
              <a:latin typeface="Century Gothic"/>
              <a:ea typeface="Century Gothic"/>
              <a:cs typeface="Century Gothic"/>
              <a:sym typeface="Century Gothic"/>
            </a:endParaRPr>
          </a:p>
        </p:txBody>
      </p:sp>
      <p:pic>
        <p:nvPicPr>
          <p:cNvPr id="197" name="Google Shape;197;p31" descr="Writing assignment grading rubric with columns for criteria, ratings and points. The row shows the following headings - follow instructions, correct grammar, length, and writing prompt." title="Rubric"/>
          <p:cNvPicPr preferRelativeResize="0"/>
          <p:nvPr/>
        </p:nvPicPr>
        <p:blipFill>
          <a:blip r:embed="rId3">
            <a:alphaModFix/>
          </a:blip>
          <a:stretch>
            <a:fillRect/>
          </a:stretch>
        </p:blipFill>
        <p:spPr>
          <a:xfrm>
            <a:off x="3249050" y="1614750"/>
            <a:ext cx="5511150" cy="3276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500"/>
                                        <p:tgtEl>
                                          <p:spTgt spid="19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grpId="0" nodeType="afterEffect">
                                  <p:stCondLst>
                                    <p:cond delay="1000"/>
                                  </p:stCondLst>
                                  <p:childTnLst>
                                    <p:set>
                                      <p:cBhvr>
                                        <p:cTn id="10" dur="1" fill="hold">
                                          <p:stCondLst>
                                            <p:cond delay="0"/>
                                          </p:stCondLst>
                                        </p:cTn>
                                        <p:tgtEl>
                                          <p:spTgt spid="196">
                                            <p:txEl>
                                              <p:pRg st="0" end="0"/>
                                            </p:txEl>
                                          </p:spTgt>
                                        </p:tgtEl>
                                        <p:attrNameLst>
                                          <p:attrName>style.visibility</p:attrName>
                                        </p:attrNameLst>
                                      </p:cBhvr>
                                      <p:to>
                                        <p:strVal val="visible"/>
                                      </p:to>
                                    </p:set>
                                    <p:anim calcmode="lin" valueType="num">
                                      <p:cBhvr additive="base">
                                        <p:cTn id="11" dur="1000" fill="hold"/>
                                        <p:tgtEl>
                                          <p:spTgt spid="196">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196">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6" presetClass="entr" presetSubtype="16" fill="hold" nodeType="afterEffect">
                                  <p:stCondLst>
                                    <p:cond delay="2500"/>
                                  </p:stCondLst>
                                  <p:childTnLst>
                                    <p:set>
                                      <p:cBhvr>
                                        <p:cTn id="15" dur="1" fill="hold">
                                          <p:stCondLst>
                                            <p:cond delay="0"/>
                                          </p:stCondLst>
                                        </p:cTn>
                                        <p:tgtEl>
                                          <p:spTgt spid="197"/>
                                        </p:tgtEl>
                                        <p:attrNameLst>
                                          <p:attrName>style.visibility</p:attrName>
                                        </p:attrNameLst>
                                      </p:cBhvr>
                                      <p:to>
                                        <p:strVal val="visible"/>
                                      </p:to>
                                    </p:set>
                                    <p:animEffect transition="in" filter="circle(in)">
                                      <p:cBhvr>
                                        <p:cTn id="16" dur="20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137675" y="877075"/>
            <a:ext cx="3561600" cy="297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Learning </a:t>
            </a:r>
            <a:r>
              <a:rPr lang="en" sz="5500" b="1" dirty="0">
                <a:latin typeface="Oswald"/>
                <a:ea typeface="Oswald"/>
                <a:cs typeface="Oswald"/>
                <a:sym typeface="Oswald"/>
              </a:rPr>
              <a:t>OBJECTIVES</a:t>
            </a:r>
            <a:r>
              <a:rPr lang="en" sz="4800" b="1" dirty="0"/>
              <a:t> </a:t>
            </a:r>
            <a:r>
              <a:rPr lang="en" sz="3600" dirty="0"/>
              <a:t>(1)</a:t>
            </a:r>
            <a:endParaRPr sz="3600" dirty="0"/>
          </a:p>
        </p:txBody>
      </p:sp>
      <p:sp>
        <p:nvSpPr>
          <p:cNvPr id="4" name="Google Shape;77;p15">
            <a:extLst>
              <a:ext uri="{FF2B5EF4-FFF2-40B4-BE49-F238E27FC236}">
                <a16:creationId xmlns:a16="http://schemas.microsoft.com/office/drawing/2014/main" id="{265F73EA-D85C-FA43-A2EB-E381100F8A15}"/>
              </a:ext>
            </a:extLst>
          </p:cNvPr>
          <p:cNvSpPr txBox="1">
            <a:spLocks/>
          </p:cNvSpPr>
          <p:nvPr/>
        </p:nvSpPr>
        <p:spPr>
          <a:xfrm>
            <a:off x="4096775" y="967800"/>
            <a:ext cx="4664100" cy="320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2"/>
              </a:buClr>
              <a:buSzPts val="1300"/>
              <a:buFont typeface="Roboto"/>
              <a:buChar char="●"/>
              <a:defRPr sz="1300" b="0" i="0" u="none" strike="noStrike" cap="none">
                <a:solidFill>
                  <a:schemeClr val="accent2"/>
                </a:solidFill>
                <a:latin typeface="Roboto"/>
                <a:ea typeface="Roboto"/>
                <a:cs typeface="Roboto"/>
                <a:sym typeface="Roboto"/>
              </a:defRPr>
            </a:lvl1pPr>
            <a:lvl2pPr marL="914400" marR="0" lvl="1" indent="-298450" algn="l" rtl="0">
              <a:lnSpc>
                <a:spcPct val="115000"/>
              </a:lnSpc>
              <a:spcBef>
                <a:spcPts val="160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2pPr>
            <a:lvl3pPr marL="1371600" marR="0" lvl="2" indent="-298450" algn="l" rtl="0">
              <a:lnSpc>
                <a:spcPct val="115000"/>
              </a:lnSpc>
              <a:spcBef>
                <a:spcPts val="160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3pPr>
            <a:lvl4pPr marL="1828800" marR="0" lvl="3" indent="-298450" algn="l" rtl="0">
              <a:lnSpc>
                <a:spcPct val="115000"/>
              </a:lnSpc>
              <a:spcBef>
                <a:spcPts val="160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4pPr>
            <a:lvl5pPr marL="2286000" marR="0" lvl="4" indent="-298450" algn="l" rtl="0">
              <a:lnSpc>
                <a:spcPct val="115000"/>
              </a:lnSpc>
              <a:spcBef>
                <a:spcPts val="160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5pPr>
            <a:lvl6pPr marL="2743200" marR="0" lvl="5" indent="-298450" algn="l" rtl="0">
              <a:lnSpc>
                <a:spcPct val="115000"/>
              </a:lnSpc>
              <a:spcBef>
                <a:spcPts val="160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6pPr>
            <a:lvl7pPr marL="3200400" marR="0" lvl="6" indent="-298450" algn="l" rtl="0">
              <a:lnSpc>
                <a:spcPct val="115000"/>
              </a:lnSpc>
              <a:spcBef>
                <a:spcPts val="160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7pPr>
            <a:lvl8pPr marL="3657600" marR="0" lvl="7" indent="-298450" algn="l" rtl="0">
              <a:lnSpc>
                <a:spcPct val="115000"/>
              </a:lnSpc>
              <a:spcBef>
                <a:spcPts val="160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8pPr>
            <a:lvl9pPr marL="4114800" marR="0" lvl="8" indent="-298450" algn="l" rtl="0">
              <a:lnSpc>
                <a:spcPct val="115000"/>
              </a:lnSpc>
              <a:spcBef>
                <a:spcPts val="1600"/>
              </a:spcBef>
              <a:spcAft>
                <a:spcPts val="160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9pPr>
          </a:lstStyle>
          <a:p>
            <a:pPr indent="-457200">
              <a:lnSpc>
                <a:spcPct val="80000"/>
              </a:lnSpc>
              <a:buClr>
                <a:srgbClr val="000000"/>
              </a:buClr>
              <a:buSzPts val="6000"/>
              <a:buFont typeface="+mj-lt"/>
              <a:buAutoNum type="arabicPeriod"/>
            </a:pPr>
            <a:r>
              <a:rPr lang="en-US" sz="2400" dirty="0">
                <a:solidFill>
                  <a:srgbClr val="000000"/>
                </a:solidFill>
                <a:latin typeface="Century Gothic"/>
                <a:ea typeface="Century Gothic"/>
                <a:cs typeface="Century Gothic"/>
                <a:sym typeface="Century Gothic"/>
              </a:rPr>
              <a:t> Identify the strategies &amp; techniques to overcome the barriers to completion</a:t>
            </a:r>
          </a:p>
          <a:p>
            <a:pPr indent="0">
              <a:lnSpc>
                <a:spcPct val="70000"/>
              </a:lnSpc>
              <a:buFont typeface="Roboto"/>
              <a:buNone/>
            </a:pPr>
            <a:endParaRPr lang="en-US" sz="2400" dirty="0">
              <a:solidFill>
                <a:srgbClr val="000000"/>
              </a:solidFill>
              <a:latin typeface="Century Gothic"/>
              <a:ea typeface="Century Gothic"/>
              <a:cs typeface="Century Gothic"/>
              <a:sym typeface="Century Gothic"/>
            </a:endParaRPr>
          </a:p>
          <a:p>
            <a:pPr lvl="1" indent="-355600">
              <a:lnSpc>
                <a:spcPct val="100000"/>
              </a:lnSpc>
              <a:spcBef>
                <a:spcPts val="0"/>
              </a:spcBef>
              <a:buClr>
                <a:srgbClr val="000000"/>
              </a:buClr>
              <a:buSzPts val="2000"/>
              <a:buFont typeface="Century Gothic"/>
              <a:buAutoNum type="alphaLcPeriod"/>
            </a:pPr>
            <a:r>
              <a:rPr lang="en-US" sz="2400" dirty="0">
                <a:solidFill>
                  <a:srgbClr val="000000"/>
                </a:solidFill>
                <a:latin typeface="Century Gothic"/>
                <a:ea typeface="Century Gothic"/>
                <a:cs typeface="Century Gothic"/>
                <a:sym typeface="Century Gothic"/>
              </a:rPr>
              <a:t>Barriers</a:t>
            </a:r>
          </a:p>
          <a:p>
            <a:pPr lvl="1" indent="-355600">
              <a:lnSpc>
                <a:spcPct val="100000"/>
              </a:lnSpc>
              <a:spcBef>
                <a:spcPts val="0"/>
              </a:spcBef>
              <a:buClr>
                <a:srgbClr val="000000"/>
              </a:buClr>
              <a:buSzPts val="2000"/>
              <a:buFont typeface="Century Gothic"/>
              <a:buAutoNum type="alphaLcPeriod"/>
            </a:pPr>
            <a:r>
              <a:rPr lang="en-US" sz="2400" dirty="0">
                <a:solidFill>
                  <a:srgbClr val="000000"/>
                </a:solidFill>
                <a:latin typeface="Century Gothic"/>
                <a:ea typeface="Century Gothic"/>
                <a:cs typeface="Century Gothic"/>
                <a:sym typeface="Century Gothic"/>
              </a:rPr>
              <a:t>Device strategies &amp; techniques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p:tgtEl>
                                          <p:spTgt spid="4">
                                            <p:txEl>
                                              <p:pRg st="0" end="0"/>
                                            </p:txEl>
                                          </p:spTgt>
                                        </p:tgtEl>
                                        <p:attrNameLst>
                                          <p:attrName>ppt_w</p:attrName>
                                        </p:attrNameLst>
                                      </p:cBhvr>
                                      <p:tavLst>
                                        <p:tav tm="0">
                                          <p:val>
                                            <p:strVal val="0"/>
                                          </p:val>
                                        </p:tav>
                                        <p:tav tm="100000">
                                          <p:val>
                                            <p:strVal val="#ppt_w"/>
                                          </p:val>
                                        </p:tav>
                                      </p:tavLst>
                                    </p:anim>
                                    <p:anim calcmode="lin" valueType="num">
                                      <p:cBhvr additive="base">
                                        <p:cTn id="12" dur="1000"/>
                                        <p:tgtEl>
                                          <p:spTgt spid="4">
                                            <p:txEl>
                                              <p:pRg st="0" end="0"/>
                                            </p:txEl>
                                          </p:spTgt>
                                        </p:tgtEl>
                                        <p:attrNameLst>
                                          <p:attrName>ppt_h</p:attrName>
                                        </p:attrNameLst>
                                      </p:cBhvr>
                                      <p:tavLst>
                                        <p:tav tm="0">
                                          <p:val>
                                            <p:strVal val="0"/>
                                          </p:val>
                                        </p:tav>
                                        <p:tav tm="100000">
                                          <p:val>
                                            <p:strVal val="#ppt_h"/>
                                          </p:val>
                                        </p:tav>
                                      </p:tavLst>
                                    </p:anim>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 calcmode="lin" valueType="num">
                                      <p:cBhvr additive="base">
                                        <p:cTn id="16" dur="1000"/>
                                        <p:tgtEl>
                                          <p:spTgt spid="4">
                                            <p:txEl>
                                              <p:pRg st="2" end="2"/>
                                            </p:txEl>
                                          </p:spTgt>
                                        </p:tgtEl>
                                        <p:attrNameLst>
                                          <p:attrName>ppt_w</p:attrName>
                                        </p:attrNameLst>
                                      </p:cBhvr>
                                      <p:tavLst>
                                        <p:tav tm="0">
                                          <p:val>
                                            <p:strVal val="0"/>
                                          </p:val>
                                        </p:tav>
                                        <p:tav tm="100000">
                                          <p:val>
                                            <p:strVal val="#ppt_w"/>
                                          </p:val>
                                        </p:tav>
                                      </p:tavLst>
                                    </p:anim>
                                    <p:anim calcmode="lin" valueType="num">
                                      <p:cBhvr additive="base">
                                        <p:cTn id="17" dur="1000"/>
                                        <p:tgtEl>
                                          <p:spTgt spid="4">
                                            <p:txEl>
                                              <p:pRg st="2" end="2"/>
                                            </p:txEl>
                                          </p:spTgt>
                                        </p:tgtEl>
                                        <p:attrNameLst>
                                          <p:attrName>ppt_h</p:attrName>
                                        </p:attrNameLst>
                                      </p:cBhvr>
                                      <p:tavLst>
                                        <p:tav tm="0">
                                          <p:val>
                                            <p:strVal val="0"/>
                                          </p:val>
                                        </p:tav>
                                        <p:tav tm="100000">
                                          <p:val>
                                            <p:strVal val="#ppt_h"/>
                                          </p:val>
                                        </p:tav>
                                      </p:tavLst>
                                    </p:anim>
                                  </p:childTnLst>
                                </p:cTn>
                              </p:par>
                            </p:childTnLst>
                          </p:cTn>
                        </p:par>
                        <p:par>
                          <p:cTn id="18" fill="hold">
                            <p:stCondLst>
                              <p:cond delay="2500"/>
                            </p:stCondLst>
                            <p:childTnLst>
                              <p:par>
                                <p:cTn id="19" presetID="23" presetClass="entr" presetSubtype="16"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1000"/>
                                        <p:tgtEl>
                                          <p:spTgt spid="4">
                                            <p:txEl>
                                              <p:pRg st="3" end="3"/>
                                            </p:txEl>
                                          </p:spTgt>
                                        </p:tgtEl>
                                        <p:attrNameLst>
                                          <p:attrName>ppt_w</p:attrName>
                                        </p:attrNameLst>
                                      </p:cBhvr>
                                      <p:tavLst>
                                        <p:tav tm="0">
                                          <p:val>
                                            <p:strVal val="0"/>
                                          </p:val>
                                        </p:tav>
                                        <p:tav tm="100000">
                                          <p:val>
                                            <p:strVal val="#ppt_w"/>
                                          </p:val>
                                        </p:tav>
                                      </p:tavLst>
                                    </p:anim>
                                    <p:anim calcmode="lin" valueType="num">
                                      <p:cBhvr additive="base">
                                        <p:cTn id="22" dur="1000"/>
                                        <p:tgtEl>
                                          <p:spTgt spid="4">
                                            <p:txEl>
                                              <p:pRg st="3" end="3"/>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90000" y="0"/>
            <a:ext cx="8962800" cy="1170600"/>
          </a:xfrm>
          <a:prstGeom prst="rect">
            <a:avLst/>
          </a:prstGeom>
        </p:spPr>
        <p:txBody>
          <a:bodyPr spcFirstLastPara="1" wrap="square" lIns="91425" tIns="91425" rIns="91425" bIns="91425" anchor="t" anchorCtr="0">
            <a:noAutofit/>
          </a:bodyPr>
          <a:lstStyle/>
          <a:p>
            <a:pPr marL="38100" lvl="0" rtl="0">
              <a:spcBef>
                <a:spcPts val="0"/>
              </a:spcBef>
              <a:spcAft>
                <a:spcPts val="0"/>
              </a:spcAft>
              <a:buSzPts val="3000"/>
            </a:pPr>
            <a:r>
              <a:rPr lang="en" sz="5000" dirty="0"/>
              <a:t>Overcome the </a:t>
            </a:r>
            <a:r>
              <a:rPr lang="en" sz="7000" b="1" dirty="0">
                <a:latin typeface="Oswald"/>
                <a:ea typeface="Oswald"/>
                <a:cs typeface="Oswald"/>
                <a:sym typeface="Oswald"/>
              </a:rPr>
              <a:t>BARRIER </a:t>
            </a:r>
            <a:r>
              <a:rPr lang="en" sz="2800" dirty="0">
                <a:latin typeface="Century Gothic" panose="020B0502020202020204" pitchFamily="34" charset="0"/>
                <a:ea typeface="Oswald"/>
                <a:cs typeface="Oswald"/>
                <a:sym typeface="Oswald"/>
              </a:rPr>
              <a:t>(2)</a:t>
            </a:r>
            <a:endParaRPr sz="2800" dirty="0">
              <a:latin typeface="Century Gothic" panose="020B0502020202020204" pitchFamily="34" charset="0"/>
              <a:ea typeface="Oswald"/>
              <a:cs typeface="Oswald"/>
              <a:sym typeface="Oswald"/>
            </a:endParaRPr>
          </a:p>
          <a:p>
            <a:pPr marL="0" lvl="0" indent="0" algn="ctr" rtl="0">
              <a:spcBef>
                <a:spcPts val="0"/>
              </a:spcBef>
              <a:spcAft>
                <a:spcPts val="0"/>
              </a:spcAft>
              <a:buNone/>
            </a:pPr>
            <a:endParaRPr dirty="0"/>
          </a:p>
        </p:txBody>
      </p:sp>
      <p:sp>
        <p:nvSpPr>
          <p:cNvPr id="203" name="Google Shape;203;p32"/>
          <p:cNvSpPr txBox="1">
            <a:spLocks noGrp="1"/>
          </p:cNvSpPr>
          <p:nvPr>
            <p:ph type="body" idx="4294967295"/>
          </p:nvPr>
        </p:nvSpPr>
        <p:spPr>
          <a:xfrm>
            <a:off x="90000" y="2047900"/>
            <a:ext cx="3849900" cy="261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500" dirty="0">
                <a:solidFill>
                  <a:srgbClr val="000000"/>
                </a:solidFill>
                <a:latin typeface="Century Gothic"/>
                <a:ea typeface="Century Gothic"/>
                <a:cs typeface="Century Gothic"/>
                <a:sym typeface="Century Gothic"/>
              </a:rPr>
              <a:t>Provide Quality Instructions and Resources</a:t>
            </a:r>
            <a:endParaRPr sz="3500" dirty="0">
              <a:solidFill>
                <a:srgbClr val="000000"/>
              </a:solidFill>
              <a:latin typeface="Century Gothic"/>
              <a:ea typeface="Century Gothic"/>
              <a:cs typeface="Century Gothic"/>
              <a:sym typeface="Century Gothic"/>
            </a:endParaRPr>
          </a:p>
        </p:txBody>
      </p:sp>
      <p:pic>
        <p:nvPicPr>
          <p:cNvPr id="204" name="Google Shape;204;p32" descr="Image of different icon - checkmark in the middle, computer, paper with pencil, people, and paper." title="Completion"/>
          <p:cNvPicPr preferRelativeResize="0"/>
          <p:nvPr/>
        </p:nvPicPr>
        <p:blipFill>
          <a:blip r:embed="rId3">
            <a:alphaModFix/>
          </a:blip>
          <a:stretch>
            <a:fillRect/>
          </a:stretch>
        </p:blipFill>
        <p:spPr>
          <a:xfrm>
            <a:off x="4250250" y="1575275"/>
            <a:ext cx="4582826" cy="3036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 calcmode="lin" valueType="num">
                                      <p:cBhvr additive="base">
                                        <p:cTn id="7" dur="500"/>
                                        <p:tgtEl>
                                          <p:spTgt spid="202"/>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203"/>
                                        </p:tgtEl>
                                        <p:attrNameLst>
                                          <p:attrName>style.visibility</p:attrName>
                                        </p:attrNameLst>
                                      </p:cBhvr>
                                      <p:to>
                                        <p:strVal val="visible"/>
                                      </p:to>
                                    </p:set>
                                  </p:childTnLst>
                                </p:cTn>
                              </p:par>
                            </p:childTnLst>
                          </p:cTn>
                        </p:par>
                        <p:par>
                          <p:cTn id="11" fill="hold">
                            <p:stCondLst>
                              <p:cond delay="1000"/>
                            </p:stCondLst>
                            <p:childTnLst>
                              <p:par>
                                <p:cTn id="12" presetID="42" presetClass="entr" presetSubtype="0" fill="hold" nodeType="afterEffect">
                                  <p:stCondLst>
                                    <p:cond delay="500"/>
                                  </p:stCondLst>
                                  <p:childTnLst>
                                    <p:set>
                                      <p:cBhvr>
                                        <p:cTn id="13" dur="1" fill="hold">
                                          <p:stCondLst>
                                            <p:cond delay="0"/>
                                          </p:stCondLst>
                                        </p:cTn>
                                        <p:tgtEl>
                                          <p:spTgt spid="204"/>
                                        </p:tgtEl>
                                        <p:attrNameLst>
                                          <p:attrName>style.visibility</p:attrName>
                                        </p:attrNameLst>
                                      </p:cBhvr>
                                      <p:to>
                                        <p:strVal val="visible"/>
                                      </p:to>
                                    </p:set>
                                    <p:animEffect transition="in" filter="fade">
                                      <p:cBhvr>
                                        <p:cTn id="14" dur="1000"/>
                                        <p:tgtEl>
                                          <p:spTgt spid="204"/>
                                        </p:tgtEl>
                                      </p:cBhvr>
                                    </p:animEffect>
                                    <p:anim calcmode="lin" valueType="num">
                                      <p:cBhvr>
                                        <p:cTn id="15" dur="1000" fill="hold"/>
                                        <p:tgtEl>
                                          <p:spTgt spid="204"/>
                                        </p:tgtEl>
                                        <p:attrNameLst>
                                          <p:attrName>ppt_x</p:attrName>
                                        </p:attrNameLst>
                                      </p:cBhvr>
                                      <p:tavLst>
                                        <p:tav tm="0">
                                          <p:val>
                                            <p:strVal val="#ppt_x"/>
                                          </p:val>
                                        </p:tav>
                                        <p:tav tm="100000">
                                          <p:val>
                                            <p:strVal val="#ppt_x"/>
                                          </p:val>
                                        </p:tav>
                                      </p:tavLst>
                                    </p:anim>
                                    <p:anim calcmode="lin" valueType="num">
                                      <p:cBhvr>
                                        <p:cTn id="16"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title"/>
          </p:nvPr>
        </p:nvSpPr>
        <p:spPr>
          <a:xfrm>
            <a:off x="-76200" y="1119750"/>
            <a:ext cx="3956700" cy="25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Barriers to</a:t>
            </a:r>
            <a:endParaRPr sz="6000" dirty="0"/>
          </a:p>
          <a:p>
            <a:pPr marL="0" lvl="0" indent="0" algn="ctr" rtl="0">
              <a:spcBef>
                <a:spcPts val="0"/>
              </a:spcBef>
              <a:spcAft>
                <a:spcPts val="0"/>
              </a:spcAft>
              <a:buNone/>
            </a:pPr>
            <a:r>
              <a:rPr lang="en" sz="5500" b="1" dirty="0">
                <a:latin typeface="Oswald"/>
                <a:ea typeface="Oswald"/>
                <a:cs typeface="Oswald"/>
                <a:sym typeface="Oswald"/>
              </a:rPr>
              <a:t>COMPLETION</a:t>
            </a:r>
            <a:endParaRPr sz="5500" b="1" dirty="0">
              <a:latin typeface="Oswald"/>
              <a:ea typeface="Oswald"/>
              <a:cs typeface="Oswald"/>
              <a:sym typeface="Oswald"/>
            </a:endParaRPr>
          </a:p>
          <a:p>
            <a:pPr marL="0" lvl="0" indent="0" algn="ctr" rtl="0">
              <a:spcBef>
                <a:spcPts val="0"/>
              </a:spcBef>
              <a:spcAft>
                <a:spcPts val="0"/>
              </a:spcAft>
              <a:buNone/>
            </a:pPr>
            <a:r>
              <a:rPr lang="en" dirty="0"/>
              <a:t>(3)</a:t>
            </a:r>
            <a:endParaRPr dirty="0"/>
          </a:p>
        </p:txBody>
      </p:sp>
      <p:sp>
        <p:nvSpPr>
          <p:cNvPr id="210" name="Google Shape;210;p33"/>
          <p:cNvSpPr txBox="1">
            <a:spLocks noGrp="1"/>
          </p:cNvSpPr>
          <p:nvPr>
            <p:ph type="body" idx="1"/>
          </p:nvPr>
        </p:nvSpPr>
        <p:spPr>
          <a:xfrm>
            <a:off x="4098025" y="512925"/>
            <a:ext cx="4899900" cy="9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000" dirty="0">
                <a:solidFill>
                  <a:srgbClr val="000000"/>
                </a:solidFill>
                <a:latin typeface="Century Gothic"/>
                <a:ea typeface="Century Gothic"/>
                <a:cs typeface="Century Gothic"/>
                <a:sym typeface="Century Gothic"/>
              </a:rPr>
              <a:t>Financial Burden</a:t>
            </a:r>
            <a:endParaRPr sz="4000" dirty="0">
              <a:solidFill>
                <a:srgbClr val="000000"/>
              </a:solidFill>
              <a:latin typeface="Century Gothic"/>
              <a:ea typeface="Century Gothic"/>
              <a:cs typeface="Century Gothic"/>
              <a:sym typeface="Century Gothic"/>
            </a:endParaRPr>
          </a:p>
        </p:txBody>
      </p:sp>
      <p:pic>
        <p:nvPicPr>
          <p:cNvPr id="211" name="Google Shape;211;p33" descr="Woman wearing glasses sitting with her left hand on her forehead holding a paper showing distress." title="Woman showing emotion"/>
          <p:cNvPicPr preferRelativeResize="0"/>
          <p:nvPr/>
        </p:nvPicPr>
        <p:blipFill>
          <a:blip r:embed="rId3">
            <a:alphaModFix/>
          </a:blip>
          <a:stretch>
            <a:fillRect/>
          </a:stretch>
        </p:blipFill>
        <p:spPr>
          <a:xfrm>
            <a:off x="4098025" y="1595025"/>
            <a:ext cx="4771500" cy="3183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9"/>
                                        </p:tgtEl>
                                        <p:attrNameLst>
                                          <p:attrName>style.visibility</p:attrName>
                                        </p:attrNameLst>
                                      </p:cBhvr>
                                      <p:to>
                                        <p:strVal val="visible"/>
                                      </p:to>
                                    </p:set>
                                    <p:anim calcmode="lin" valueType="num">
                                      <p:cBhvr additive="base">
                                        <p:cTn id="7" dur="400"/>
                                        <p:tgtEl>
                                          <p:spTgt spid="209"/>
                                        </p:tgtEl>
                                        <p:attrNameLst>
                                          <p:attrName>ppt_x</p:attrName>
                                        </p:attrNameLst>
                                      </p:cBhvr>
                                      <p:tavLst>
                                        <p:tav tm="0">
                                          <p:val>
                                            <p:strVal val="#ppt_x+1"/>
                                          </p:val>
                                        </p:tav>
                                        <p:tav tm="100000">
                                          <p:val>
                                            <p:strVal val="#ppt_x"/>
                                          </p:val>
                                        </p:tav>
                                      </p:tavLst>
                                    </p:anim>
                                  </p:childTnLst>
                                </p:cTn>
                              </p:par>
                            </p:childTnLst>
                          </p:cTn>
                        </p:par>
                        <p:par>
                          <p:cTn id="8" fill="hold">
                            <p:stCondLst>
                              <p:cond delay="400"/>
                            </p:stCondLst>
                            <p:childTnLst>
                              <p:par>
                                <p:cTn id="9" presetID="2" presetClass="entr" presetSubtype="1"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 calcmode="lin" valueType="num">
                                      <p:cBhvr additive="base">
                                        <p:cTn id="11" dur="900" fill="hold"/>
                                        <p:tgtEl>
                                          <p:spTgt spid="210"/>
                                        </p:tgtEl>
                                        <p:attrNameLst>
                                          <p:attrName>ppt_x</p:attrName>
                                        </p:attrNameLst>
                                      </p:cBhvr>
                                      <p:tavLst>
                                        <p:tav tm="0">
                                          <p:val>
                                            <p:strVal val="#ppt_x"/>
                                          </p:val>
                                        </p:tav>
                                        <p:tav tm="100000">
                                          <p:val>
                                            <p:strVal val="#ppt_x"/>
                                          </p:val>
                                        </p:tav>
                                      </p:tavLst>
                                    </p:anim>
                                    <p:anim calcmode="lin" valueType="num">
                                      <p:cBhvr additive="base">
                                        <p:cTn id="12" dur="900" fill="hold"/>
                                        <p:tgtEl>
                                          <p:spTgt spid="210"/>
                                        </p:tgtEl>
                                        <p:attrNameLst>
                                          <p:attrName>ppt_y</p:attrName>
                                        </p:attrNameLst>
                                      </p:cBhvr>
                                      <p:tavLst>
                                        <p:tav tm="0">
                                          <p:val>
                                            <p:strVal val="0-#ppt_h/2"/>
                                          </p:val>
                                        </p:tav>
                                        <p:tav tm="100000">
                                          <p:val>
                                            <p:strVal val="#ppt_y"/>
                                          </p:val>
                                        </p:tav>
                                      </p:tavLst>
                                    </p:anim>
                                  </p:childTnLst>
                                </p:cTn>
                              </p:par>
                            </p:childTnLst>
                          </p:cTn>
                        </p:par>
                        <p:par>
                          <p:cTn id="13" fill="hold">
                            <p:stCondLst>
                              <p:cond delay="1300"/>
                            </p:stCondLst>
                            <p:childTnLst>
                              <p:par>
                                <p:cTn id="14" presetID="42" presetClass="entr" presetSubtype="0" fill="hold" nodeType="afterEffect">
                                  <p:stCondLst>
                                    <p:cond delay="0"/>
                                  </p:stCondLst>
                                  <p:childTnLst>
                                    <p:set>
                                      <p:cBhvr>
                                        <p:cTn id="15" dur="1" fill="hold">
                                          <p:stCondLst>
                                            <p:cond delay="0"/>
                                          </p:stCondLst>
                                        </p:cTn>
                                        <p:tgtEl>
                                          <p:spTgt spid="211"/>
                                        </p:tgtEl>
                                        <p:attrNameLst>
                                          <p:attrName>style.visibility</p:attrName>
                                        </p:attrNameLst>
                                      </p:cBhvr>
                                      <p:to>
                                        <p:strVal val="visible"/>
                                      </p:to>
                                    </p:set>
                                    <p:animEffect transition="in" filter="fade">
                                      <p:cBhvr>
                                        <p:cTn id="16" dur="1000"/>
                                        <p:tgtEl>
                                          <p:spTgt spid="211"/>
                                        </p:tgtEl>
                                      </p:cBhvr>
                                    </p:animEffect>
                                    <p:anim calcmode="lin" valueType="num">
                                      <p:cBhvr>
                                        <p:cTn id="17" dur="1000" fill="hold"/>
                                        <p:tgtEl>
                                          <p:spTgt spid="211"/>
                                        </p:tgtEl>
                                        <p:attrNameLst>
                                          <p:attrName>ppt_x</p:attrName>
                                        </p:attrNameLst>
                                      </p:cBhvr>
                                      <p:tavLst>
                                        <p:tav tm="0">
                                          <p:val>
                                            <p:strVal val="#ppt_x"/>
                                          </p:val>
                                        </p:tav>
                                        <p:tav tm="100000">
                                          <p:val>
                                            <p:strVal val="#ppt_x"/>
                                          </p:val>
                                        </p:tav>
                                      </p:tavLst>
                                    </p:anim>
                                    <p:anim calcmode="lin" valueType="num">
                                      <p:cBhvr>
                                        <p:cTn id="18" dur="1000" fill="hold"/>
                                        <p:tgtEl>
                                          <p:spTgt spid="2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90000" y="0"/>
            <a:ext cx="8962800" cy="1170600"/>
          </a:xfrm>
          <a:prstGeom prst="rect">
            <a:avLst/>
          </a:prstGeom>
        </p:spPr>
        <p:txBody>
          <a:bodyPr spcFirstLastPara="1" wrap="square" lIns="91425" tIns="91425" rIns="91425" bIns="91425" anchor="t" anchorCtr="0">
            <a:noAutofit/>
          </a:bodyPr>
          <a:lstStyle/>
          <a:p>
            <a:pPr marL="38100" lvl="0" rtl="0">
              <a:spcBef>
                <a:spcPts val="0"/>
              </a:spcBef>
              <a:spcAft>
                <a:spcPts val="0"/>
              </a:spcAft>
              <a:buSzPts val="3000"/>
            </a:pPr>
            <a:r>
              <a:rPr lang="en" sz="5000" dirty="0"/>
              <a:t>Overcome the </a:t>
            </a:r>
            <a:r>
              <a:rPr lang="en" sz="7000" b="1" dirty="0">
                <a:latin typeface="Oswald"/>
                <a:ea typeface="Oswald"/>
                <a:cs typeface="Oswald"/>
                <a:sym typeface="Oswald"/>
              </a:rPr>
              <a:t>BARRIER </a:t>
            </a:r>
            <a:r>
              <a:rPr lang="en" sz="2800" dirty="0">
                <a:latin typeface="Century Gothic" panose="020B0502020202020204" pitchFamily="34" charset="0"/>
                <a:ea typeface="Oswald"/>
                <a:cs typeface="Oswald"/>
                <a:sym typeface="Oswald"/>
              </a:rPr>
              <a:t>(3)</a:t>
            </a:r>
            <a:endParaRPr sz="7000" b="1" dirty="0">
              <a:latin typeface="Oswald"/>
              <a:ea typeface="Oswald"/>
              <a:cs typeface="Oswald"/>
              <a:sym typeface="Oswald"/>
            </a:endParaRPr>
          </a:p>
          <a:p>
            <a:pPr marL="0" lvl="0" indent="0" algn="ctr" rtl="0">
              <a:spcBef>
                <a:spcPts val="0"/>
              </a:spcBef>
              <a:spcAft>
                <a:spcPts val="0"/>
              </a:spcAft>
              <a:buNone/>
            </a:pPr>
            <a:endParaRPr dirty="0"/>
          </a:p>
        </p:txBody>
      </p:sp>
      <p:sp>
        <p:nvSpPr>
          <p:cNvPr id="217" name="Google Shape;217;p34"/>
          <p:cNvSpPr txBox="1">
            <a:spLocks noGrp="1"/>
          </p:cNvSpPr>
          <p:nvPr>
            <p:ph type="body" idx="4294967295"/>
          </p:nvPr>
        </p:nvSpPr>
        <p:spPr>
          <a:xfrm>
            <a:off x="217375" y="1678300"/>
            <a:ext cx="4629900" cy="293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500" dirty="0">
                <a:solidFill>
                  <a:srgbClr val="000000"/>
                </a:solidFill>
                <a:latin typeface="Century Gothic"/>
                <a:ea typeface="Century Gothic"/>
                <a:cs typeface="Century Gothic"/>
                <a:sym typeface="Century Gothic"/>
              </a:rPr>
              <a:t>Grants, Scholarships, Emergency Aid, Work Study Program</a:t>
            </a:r>
            <a:endParaRPr sz="3500" dirty="0">
              <a:solidFill>
                <a:srgbClr val="000000"/>
              </a:solidFill>
              <a:latin typeface="Century Gothic"/>
              <a:ea typeface="Century Gothic"/>
              <a:cs typeface="Century Gothic"/>
              <a:sym typeface="Century Gothic"/>
            </a:endParaRPr>
          </a:p>
        </p:txBody>
      </p:sp>
      <p:pic>
        <p:nvPicPr>
          <p:cNvPr id="218" name="Google Shape;218;p34" descr="Study grant logo - money with graduation cap and hand below it." title="Study Grant "/>
          <p:cNvPicPr preferRelativeResize="0"/>
          <p:nvPr/>
        </p:nvPicPr>
        <p:blipFill>
          <a:blip r:embed="rId3">
            <a:alphaModFix/>
          </a:blip>
          <a:stretch>
            <a:fillRect/>
          </a:stretch>
        </p:blipFill>
        <p:spPr>
          <a:xfrm>
            <a:off x="5099075" y="1431850"/>
            <a:ext cx="3425101" cy="34251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16"/>
                                        </p:tgtEl>
                                        <p:attrNameLst>
                                          <p:attrName>style.visibility</p:attrName>
                                        </p:attrNameLst>
                                      </p:cBhvr>
                                      <p:to>
                                        <p:strVal val="visible"/>
                                      </p:to>
                                    </p:set>
                                    <p:anim calcmode="lin" valueType="num">
                                      <p:cBhvr additive="base">
                                        <p:cTn id="7" dur="400"/>
                                        <p:tgtEl>
                                          <p:spTgt spid="216"/>
                                        </p:tgtEl>
                                        <p:attrNameLst>
                                          <p:attrName>ppt_x</p:attrName>
                                        </p:attrNameLst>
                                      </p:cBhvr>
                                      <p:tavLst>
                                        <p:tav tm="0">
                                          <p:val>
                                            <p:strVal val="#ppt_x+1"/>
                                          </p:val>
                                        </p:tav>
                                        <p:tav tm="100000">
                                          <p:val>
                                            <p:strVal val="#ppt_x"/>
                                          </p:val>
                                        </p:tav>
                                      </p:tavLst>
                                    </p:anim>
                                  </p:childTnLst>
                                </p:cTn>
                              </p:par>
                            </p:childTnLst>
                          </p:cTn>
                        </p:par>
                        <p:par>
                          <p:cTn id="8" fill="hold">
                            <p:stCondLst>
                              <p:cond delay="400"/>
                            </p:stCondLst>
                            <p:childTnLst>
                              <p:par>
                                <p:cTn id="9" presetID="2" presetClass="entr" presetSubtype="4" fill="hold" grpId="0" nodeType="afterEffect">
                                  <p:stCondLst>
                                    <p:cond delay="0"/>
                                  </p:stCondLst>
                                  <p:childTnLst>
                                    <p:set>
                                      <p:cBhvr>
                                        <p:cTn id="10" dur="1" fill="hold">
                                          <p:stCondLst>
                                            <p:cond delay="0"/>
                                          </p:stCondLst>
                                        </p:cTn>
                                        <p:tgtEl>
                                          <p:spTgt spid="217">
                                            <p:txEl>
                                              <p:pRg st="0" end="0"/>
                                            </p:txEl>
                                          </p:spTgt>
                                        </p:tgtEl>
                                        <p:attrNameLst>
                                          <p:attrName>style.visibility</p:attrName>
                                        </p:attrNameLst>
                                      </p:cBhvr>
                                      <p:to>
                                        <p:strVal val="visible"/>
                                      </p:to>
                                    </p:set>
                                    <p:anim calcmode="lin" valueType="num">
                                      <p:cBhvr additive="base">
                                        <p:cTn id="11" dur="1000" fill="hold"/>
                                        <p:tgtEl>
                                          <p:spTgt spid="21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217">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42" presetClass="entr" presetSubtype="0" fill="hold" nodeType="afterEffect">
                                  <p:stCondLst>
                                    <p:cond delay="0"/>
                                  </p:stCondLst>
                                  <p:childTnLst>
                                    <p:set>
                                      <p:cBhvr>
                                        <p:cTn id="15" dur="1" fill="hold">
                                          <p:stCondLst>
                                            <p:cond delay="0"/>
                                          </p:stCondLst>
                                        </p:cTn>
                                        <p:tgtEl>
                                          <p:spTgt spid="218"/>
                                        </p:tgtEl>
                                        <p:attrNameLst>
                                          <p:attrName>style.visibility</p:attrName>
                                        </p:attrNameLst>
                                      </p:cBhvr>
                                      <p:to>
                                        <p:strVal val="visible"/>
                                      </p:to>
                                    </p:set>
                                    <p:animEffect transition="in" filter="fade">
                                      <p:cBhvr>
                                        <p:cTn id="16" dur="1000"/>
                                        <p:tgtEl>
                                          <p:spTgt spid="218"/>
                                        </p:tgtEl>
                                      </p:cBhvr>
                                    </p:animEffect>
                                    <p:anim calcmode="lin" valueType="num">
                                      <p:cBhvr>
                                        <p:cTn id="17" dur="1000" fill="hold"/>
                                        <p:tgtEl>
                                          <p:spTgt spid="218"/>
                                        </p:tgtEl>
                                        <p:attrNameLst>
                                          <p:attrName>ppt_x</p:attrName>
                                        </p:attrNameLst>
                                      </p:cBhvr>
                                      <p:tavLst>
                                        <p:tav tm="0">
                                          <p:val>
                                            <p:strVal val="#ppt_x"/>
                                          </p:val>
                                        </p:tav>
                                        <p:tav tm="100000">
                                          <p:val>
                                            <p:strVal val="#ppt_x"/>
                                          </p:val>
                                        </p:tav>
                                      </p:tavLst>
                                    </p:anim>
                                    <p:anim calcmode="lin" valueType="num">
                                      <p:cBhvr>
                                        <p:cTn id="18"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76200" y="1119750"/>
            <a:ext cx="3956700" cy="25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Barriers to</a:t>
            </a:r>
            <a:endParaRPr sz="6000"/>
          </a:p>
          <a:p>
            <a:pPr marL="0" lvl="0" indent="0" algn="ctr" rtl="0">
              <a:spcBef>
                <a:spcPts val="0"/>
              </a:spcBef>
              <a:spcAft>
                <a:spcPts val="0"/>
              </a:spcAft>
              <a:buNone/>
            </a:pPr>
            <a:r>
              <a:rPr lang="en" sz="5500" b="1">
                <a:latin typeface="Oswald"/>
                <a:ea typeface="Oswald"/>
                <a:cs typeface="Oswald"/>
                <a:sym typeface="Oswald"/>
              </a:rPr>
              <a:t>COMPLETION</a:t>
            </a:r>
            <a:endParaRPr sz="5500" b="1">
              <a:latin typeface="Oswald"/>
              <a:ea typeface="Oswald"/>
              <a:cs typeface="Oswald"/>
              <a:sym typeface="Oswald"/>
            </a:endParaRPr>
          </a:p>
          <a:p>
            <a:pPr marL="0" lvl="0" indent="0" algn="ctr" rtl="0">
              <a:spcBef>
                <a:spcPts val="0"/>
              </a:spcBef>
              <a:spcAft>
                <a:spcPts val="0"/>
              </a:spcAft>
              <a:buNone/>
            </a:pPr>
            <a:r>
              <a:rPr lang="en"/>
              <a:t>(4)</a:t>
            </a:r>
            <a:endParaRPr/>
          </a:p>
        </p:txBody>
      </p:sp>
      <p:sp>
        <p:nvSpPr>
          <p:cNvPr id="224" name="Google Shape;224;p35"/>
          <p:cNvSpPr txBox="1">
            <a:spLocks noGrp="1"/>
          </p:cNvSpPr>
          <p:nvPr>
            <p:ph type="body" idx="1"/>
          </p:nvPr>
        </p:nvSpPr>
        <p:spPr>
          <a:xfrm>
            <a:off x="3880500" y="0"/>
            <a:ext cx="5147100" cy="180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dirty="0">
                <a:solidFill>
                  <a:srgbClr val="000000"/>
                </a:solidFill>
                <a:latin typeface="Century Gothic"/>
                <a:ea typeface="Century Gothic"/>
                <a:cs typeface="Century Gothic"/>
                <a:sym typeface="Century Gothic"/>
              </a:rPr>
              <a:t>Alienation, Marginalization, &amp; Loneliness</a:t>
            </a:r>
            <a:endParaRPr sz="3500" dirty="0">
              <a:solidFill>
                <a:srgbClr val="000000"/>
              </a:solidFill>
              <a:latin typeface="Century Gothic"/>
              <a:ea typeface="Century Gothic"/>
              <a:cs typeface="Century Gothic"/>
              <a:sym typeface="Century Gothic"/>
            </a:endParaRPr>
          </a:p>
          <a:p>
            <a:pPr marL="0" lvl="0" indent="0" algn="ctr" rtl="0">
              <a:spcBef>
                <a:spcPts val="1600"/>
              </a:spcBef>
              <a:spcAft>
                <a:spcPts val="1600"/>
              </a:spcAft>
              <a:buNone/>
            </a:pPr>
            <a:endParaRPr sz="2800" dirty="0">
              <a:solidFill>
                <a:srgbClr val="000000"/>
              </a:solidFill>
              <a:latin typeface="Century Gothic"/>
              <a:ea typeface="Century Gothic"/>
              <a:cs typeface="Century Gothic"/>
              <a:sym typeface="Century Gothic"/>
            </a:endParaRPr>
          </a:p>
        </p:txBody>
      </p:sp>
      <p:pic>
        <p:nvPicPr>
          <p:cNvPr id="225" name="Google Shape;225;p35" descr="Sets of wooden little person separated with a wall barrier. One person on the left and 3 person on the right." title="Barrier"/>
          <p:cNvPicPr preferRelativeResize="0"/>
          <p:nvPr/>
        </p:nvPicPr>
        <p:blipFill>
          <a:blip r:embed="rId3">
            <a:alphaModFix/>
          </a:blip>
          <a:stretch>
            <a:fillRect/>
          </a:stretch>
        </p:blipFill>
        <p:spPr>
          <a:xfrm>
            <a:off x="4311750" y="1986700"/>
            <a:ext cx="4284599" cy="2858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23"/>
                                        </p:tgtEl>
                                        <p:attrNameLst>
                                          <p:attrName>style.visibility</p:attrName>
                                        </p:attrNameLst>
                                      </p:cBhvr>
                                      <p:to>
                                        <p:strVal val="visible"/>
                                      </p:to>
                                    </p:set>
                                    <p:anim calcmode="lin" valueType="num">
                                      <p:cBhvr additive="base">
                                        <p:cTn id="7" dur="400"/>
                                        <p:tgtEl>
                                          <p:spTgt spid="223"/>
                                        </p:tgtEl>
                                        <p:attrNameLst>
                                          <p:attrName>ppt_x</p:attrName>
                                        </p:attrNameLst>
                                      </p:cBhvr>
                                      <p:tavLst>
                                        <p:tav tm="0">
                                          <p:val>
                                            <p:strVal val="#ppt_x+1"/>
                                          </p:val>
                                        </p:tav>
                                        <p:tav tm="100000">
                                          <p:val>
                                            <p:strVal val="#ppt_x"/>
                                          </p:val>
                                        </p:tav>
                                      </p:tavLst>
                                    </p:anim>
                                  </p:childTnLst>
                                </p:cTn>
                              </p:par>
                            </p:childTnLst>
                          </p:cTn>
                        </p:par>
                        <p:par>
                          <p:cTn id="8" fill="hold">
                            <p:stCondLst>
                              <p:cond delay="400"/>
                            </p:stCondLst>
                            <p:childTnLst>
                              <p:par>
                                <p:cTn id="9" presetID="2" presetClass="entr" presetSubtype="1" fill="hold" nodeType="afterEffect">
                                  <p:stCondLst>
                                    <p:cond delay="0"/>
                                  </p:stCondLst>
                                  <p:childTnLst>
                                    <p:set>
                                      <p:cBhvr>
                                        <p:cTn id="10" dur="1" fill="hold">
                                          <p:stCondLst>
                                            <p:cond delay="0"/>
                                          </p:stCondLst>
                                        </p:cTn>
                                        <p:tgtEl>
                                          <p:spTgt spid="224"/>
                                        </p:tgtEl>
                                        <p:attrNameLst>
                                          <p:attrName>style.visibility</p:attrName>
                                        </p:attrNameLst>
                                      </p:cBhvr>
                                      <p:to>
                                        <p:strVal val="visible"/>
                                      </p:to>
                                    </p:set>
                                    <p:anim calcmode="lin" valueType="num">
                                      <p:cBhvr additive="base">
                                        <p:cTn id="11" dur="900" fill="hold"/>
                                        <p:tgtEl>
                                          <p:spTgt spid="224"/>
                                        </p:tgtEl>
                                        <p:attrNameLst>
                                          <p:attrName>ppt_x</p:attrName>
                                        </p:attrNameLst>
                                      </p:cBhvr>
                                      <p:tavLst>
                                        <p:tav tm="0">
                                          <p:val>
                                            <p:strVal val="#ppt_x"/>
                                          </p:val>
                                        </p:tav>
                                        <p:tav tm="100000">
                                          <p:val>
                                            <p:strVal val="#ppt_x"/>
                                          </p:val>
                                        </p:tav>
                                      </p:tavLst>
                                    </p:anim>
                                    <p:anim calcmode="lin" valueType="num">
                                      <p:cBhvr additive="base">
                                        <p:cTn id="12" dur="900" fill="hold"/>
                                        <p:tgtEl>
                                          <p:spTgt spid="224"/>
                                        </p:tgtEl>
                                        <p:attrNameLst>
                                          <p:attrName>ppt_y</p:attrName>
                                        </p:attrNameLst>
                                      </p:cBhvr>
                                      <p:tavLst>
                                        <p:tav tm="0">
                                          <p:val>
                                            <p:strVal val="0-#ppt_h/2"/>
                                          </p:val>
                                        </p:tav>
                                        <p:tav tm="100000">
                                          <p:val>
                                            <p:strVal val="#ppt_y"/>
                                          </p:val>
                                        </p:tav>
                                      </p:tavLst>
                                    </p:anim>
                                  </p:childTnLst>
                                </p:cTn>
                              </p:par>
                            </p:childTnLst>
                          </p:cTn>
                        </p:par>
                        <p:par>
                          <p:cTn id="13" fill="hold">
                            <p:stCondLst>
                              <p:cond delay="1300"/>
                            </p:stCondLst>
                            <p:childTnLst>
                              <p:par>
                                <p:cTn id="14" presetID="42" presetClass="entr" presetSubtype="0" fill="hold" nodeType="afterEffect">
                                  <p:stCondLst>
                                    <p:cond delay="0"/>
                                  </p:stCondLst>
                                  <p:childTnLst>
                                    <p:set>
                                      <p:cBhvr>
                                        <p:cTn id="15" dur="1" fill="hold">
                                          <p:stCondLst>
                                            <p:cond delay="0"/>
                                          </p:stCondLst>
                                        </p:cTn>
                                        <p:tgtEl>
                                          <p:spTgt spid="225"/>
                                        </p:tgtEl>
                                        <p:attrNameLst>
                                          <p:attrName>style.visibility</p:attrName>
                                        </p:attrNameLst>
                                      </p:cBhvr>
                                      <p:to>
                                        <p:strVal val="visible"/>
                                      </p:to>
                                    </p:set>
                                    <p:animEffect transition="in" filter="fade">
                                      <p:cBhvr>
                                        <p:cTn id="16" dur="2000"/>
                                        <p:tgtEl>
                                          <p:spTgt spid="225"/>
                                        </p:tgtEl>
                                      </p:cBhvr>
                                    </p:animEffect>
                                    <p:anim calcmode="lin" valueType="num">
                                      <p:cBhvr>
                                        <p:cTn id="17" dur="2000" fill="hold"/>
                                        <p:tgtEl>
                                          <p:spTgt spid="225"/>
                                        </p:tgtEl>
                                        <p:attrNameLst>
                                          <p:attrName>ppt_x</p:attrName>
                                        </p:attrNameLst>
                                      </p:cBhvr>
                                      <p:tavLst>
                                        <p:tav tm="0">
                                          <p:val>
                                            <p:strVal val="#ppt_x"/>
                                          </p:val>
                                        </p:tav>
                                        <p:tav tm="100000">
                                          <p:val>
                                            <p:strVal val="#ppt_x"/>
                                          </p:val>
                                        </p:tav>
                                      </p:tavLst>
                                    </p:anim>
                                    <p:anim calcmode="lin" valueType="num">
                                      <p:cBhvr>
                                        <p:cTn id="18" dur="20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title"/>
          </p:nvPr>
        </p:nvSpPr>
        <p:spPr>
          <a:xfrm>
            <a:off x="90000" y="0"/>
            <a:ext cx="8962800" cy="1170600"/>
          </a:xfrm>
          <a:prstGeom prst="rect">
            <a:avLst/>
          </a:prstGeom>
        </p:spPr>
        <p:txBody>
          <a:bodyPr spcFirstLastPara="1" wrap="square" lIns="91425" tIns="91425" rIns="91425" bIns="91425" anchor="t" anchorCtr="0">
            <a:noAutofit/>
          </a:bodyPr>
          <a:lstStyle/>
          <a:p>
            <a:pPr marL="38100" lvl="0" rtl="0">
              <a:spcBef>
                <a:spcPts val="0"/>
              </a:spcBef>
              <a:spcAft>
                <a:spcPts val="0"/>
              </a:spcAft>
              <a:buSzPts val="3000"/>
            </a:pPr>
            <a:r>
              <a:rPr lang="en" sz="5000" dirty="0"/>
              <a:t>Overcome the </a:t>
            </a:r>
            <a:r>
              <a:rPr lang="en" sz="7000" b="1" dirty="0">
                <a:latin typeface="Oswald"/>
                <a:ea typeface="Oswald"/>
                <a:cs typeface="Oswald"/>
                <a:sym typeface="Oswald"/>
              </a:rPr>
              <a:t>BARRIER</a:t>
            </a:r>
            <a:r>
              <a:rPr lang="en" sz="2800" dirty="0">
                <a:latin typeface="Century Gothic" panose="020B0502020202020204" pitchFamily="34" charset="0"/>
                <a:ea typeface="Oswald"/>
                <a:cs typeface="Oswald"/>
                <a:sym typeface="Oswald"/>
              </a:rPr>
              <a:t> (4)</a:t>
            </a:r>
            <a:endParaRPr sz="2800" dirty="0">
              <a:latin typeface="Century Gothic" panose="020B0502020202020204" pitchFamily="34" charset="0"/>
              <a:ea typeface="Oswald"/>
              <a:cs typeface="Oswald"/>
              <a:sym typeface="Oswald"/>
            </a:endParaRPr>
          </a:p>
          <a:p>
            <a:pPr marL="0" lvl="0" indent="0" algn="ctr" rtl="0">
              <a:spcBef>
                <a:spcPts val="0"/>
              </a:spcBef>
              <a:spcAft>
                <a:spcPts val="0"/>
              </a:spcAft>
              <a:buNone/>
            </a:pPr>
            <a:endParaRPr dirty="0"/>
          </a:p>
        </p:txBody>
      </p:sp>
      <p:sp>
        <p:nvSpPr>
          <p:cNvPr id="231" name="Google Shape;231;p36"/>
          <p:cNvSpPr txBox="1">
            <a:spLocks noGrp="1"/>
          </p:cNvSpPr>
          <p:nvPr>
            <p:ph type="body" idx="4294967295"/>
          </p:nvPr>
        </p:nvSpPr>
        <p:spPr>
          <a:xfrm>
            <a:off x="90000" y="2059000"/>
            <a:ext cx="4145400" cy="2136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000">
                <a:solidFill>
                  <a:srgbClr val="000000"/>
                </a:solidFill>
                <a:latin typeface="Century Gothic"/>
                <a:ea typeface="Century Gothic"/>
                <a:cs typeface="Century Gothic"/>
                <a:sym typeface="Century Gothic"/>
              </a:rPr>
              <a:t>Specialized Advising, Counseling Services, Mentoring Program</a:t>
            </a:r>
            <a:endParaRPr sz="3000">
              <a:solidFill>
                <a:srgbClr val="000000"/>
              </a:solidFill>
              <a:latin typeface="Century Gothic"/>
              <a:ea typeface="Century Gothic"/>
              <a:cs typeface="Century Gothic"/>
              <a:sym typeface="Century Gothic"/>
            </a:endParaRPr>
          </a:p>
        </p:txBody>
      </p:sp>
      <p:pic>
        <p:nvPicPr>
          <p:cNvPr id="232" name="Google Shape;232;p36" descr="A stacked of 5 books each labelled with word. Top to bottom label - support, advice, assistance, guidance, and help. There is a cup on the left of the books. A small notebook in front of the cup. A stamp in front of the notebook. " title="Services"/>
          <p:cNvPicPr preferRelativeResize="0"/>
          <p:nvPr/>
        </p:nvPicPr>
        <p:blipFill>
          <a:blip r:embed="rId3">
            <a:alphaModFix/>
          </a:blip>
          <a:stretch>
            <a:fillRect/>
          </a:stretch>
        </p:blipFill>
        <p:spPr>
          <a:xfrm>
            <a:off x="4182728" y="1624625"/>
            <a:ext cx="4635027" cy="3090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400"/>
                                        <p:tgtEl>
                                          <p:spTgt spid="230"/>
                                        </p:tgtEl>
                                        <p:attrNameLst>
                                          <p:attrName>ppt_x</p:attrName>
                                        </p:attrNameLst>
                                      </p:cBhvr>
                                      <p:tavLst>
                                        <p:tav tm="0">
                                          <p:val>
                                            <p:strVal val="#ppt_x+1"/>
                                          </p:val>
                                        </p:tav>
                                        <p:tav tm="100000">
                                          <p:val>
                                            <p:strVal val="#ppt_x"/>
                                          </p:val>
                                        </p:tav>
                                      </p:tavLst>
                                    </p:anim>
                                  </p:childTnLst>
                                </p:cTn>
                              </p:par>
                            </p:childTnLst>
                          </p:cTn>
                        </p:par>
                        <p:par>
                          <p:cTn id="8" fill="hold">
                            <p:stCondLst>
                              <p:cond delay="400"/>
                            </p:stCondLst>
                            <p:childTnLst>
                              <p:par>
                                <p:cTn id="9" presetID="2" presetClass="entr" presetSubtype="4" fill="hold" nodeType="afterEffect">
                                  <p:stCondLst>
                                    <p:cond delay="0"/>
                                  </p:stCondLst>
                                  <p:childTnLst>
                                    <p:set>
                                      <p:cBhvr>
                                        <p:cTn id="10" dur="1" fill="hold">
                                          <p:stCondLst>
                                            <p:cond delay="0"/>
                                          </p:stCondLst>
                                        </p:cTn>
                                        <p:tgtEl>
                                          <p:spTgt spid="231"/>
                                        </p:tgtEl>
                                        <p:attrNameLst>
                                          <p:attrName>style.visibility</p:attrName>
                                        </p:attrNameLst>
                                      </p:cBhvr>
                                      <p:to>
                                        <p:strVal val="visible"/>
                                      </p:to>
                                    </p:set>
                                    <p:anim calcmode="lin" valueType="num">
                                      <p:cBhvr additive="base">
                                        <p:cTn id="11" dur="500" fill="hold"/>
                                        <p:tgtEl>
                                          <p:spTgt spid="231"/>
                                        </p:tgtEl>
                                        <p:attrNameLst>
                                          <p:attrName>ppt_x</p:attrName>
                                        </p:attrNameLst>
                                      </p:cBhvr>
                                      <p:tavLst>
                                        <p:tav tm="0">
                                          <p:val>
                                            <p:strVal val="#ppt_x"/>
                                          </p:val>
                                        </p:tav>
                                        <p:tav tm="100000">
                                          <p:val>
                                            <p:strVal val="#ppt_x"/>
                                          </p:val>
                                        </p:tav>
                                      </p:tavLst>
                                    </p:anim>
                                    <p:anim calcmode="lin" valueType="num">
                                      <p:cBhvr additive="base">
                                        <p:cTn id="12" dur="500" fill="hold"/>
                                        <p:tgtEl>
                                          <p:spTgt spid="231"/>
                                        </p:tgtEl>
                                        <p:attrNameLst>
                                          <p:attrName>ppt_y</p:attrName>
                                        </p:attrNameLst>
                                      </p:cBhvr>
                                      <p:tavLst>
                                        <p:tav tm="0">
                                          <p:val>
                                            <p:strVal val="1+#ppt_h/2"/>
                                          </p:val>
                                        </p:tav>
                                        <p:tav tm="100000">
                                          <p:val>
                                            <p:strVal val="#ppt_y"/>
                                          </p:val>
                                        </p:tav>
                                      </p:tavLst>
                                    </p:anim>
                                  </p:childTnLst>
                                </p:cTn>
                              </p:par>
                            </p:childTnLst>
                          </p:cTn>
                        </p:par>
                        <p:par>
                          <p:cTn id="13" fill="hold">
                            <p:stCondLst>
                              <p:cond delay="900"/>
                            </p:stCondLst>
                            <p:childTnLst>
                              <p:par>
                                <p:cTn id="14" presetID="42" presetClass="entr" presetSubtype="0" fill="hold" nodeType="afterEffect">
                                  <p:stCondLst>
                                    <p:cond delay="0"/>
                                  </p:stCondLst>
                                  <p:childTnLst>
                                    <p:set>
                                      <p:cBhvr>
                                        <p:cTn id="15" dur="1" fill="hold">
                                          <p:stCondLst>
                                            <p:cond delay="0"/>
                                          </p:stCondLst>
                                        </p:cTn>
                                        <p:tgtEl>
                                          <p:spTgt spid="232"/>
                                        </p:tgtEl>
                                        <p:attrNameLst>
                                          <p:attrName>style.visibility</p:attrName>
                                        </p:attrNameLst>
                                      </p:cBhvr>
                                      <p:to>
                                        <p:strVal val="visible"/>
                                      </p:to>
                                    </p:set>
                                    <p:animEffect transition="in" filter="fade">
                                      <p:cBhvr>
                                        <p:cTn id="16" dur="2000"/>
                                        <p:tgtEl>
                                          <p:spTgt spid="232"/>
                                        </p:tgtEl>
                                      </p:cBhvr>
                                    </p:animEffect>
                                    <p:anim calcmode="lin" valueType="num">
                                      <p:cBhvr>
                                        <p:cTn id="17" dur="2000" fill="hold"/>
                                        <p:tgtEl>
                                          <p:spTgt spid="232"/>
                                        </p:tgtEl>
                                        <p:attrNameLst>
                                          <p:attrName>ppt_x</p:attrName>
                                        </p:attrNameLst>
                                      </p:cBhvr>
                                      <p:tavLst>
                                        <p:tav tm="0">
                                          <p:val>
                                            <p:strVal val="#ppt_x"/>
                                          </p:val>
                                        </p:tav>
                                        <p:tav tm="100000">
                                          <p:val>
                                            <p:strVal val="#ppt_x"/>
                                          </p:val>
                                        </p:tav>
                                      </p:tavLst>
                                    </p:anim>
                                    <p:anim calcmode="lin" valueType="num">
                                      <p:cBhvr>
                                        <p:cTn id="18" dur="2000" fill="hold"/>
                                        <p:tgtEl>
                                          <p:spTgt spid="2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idx="4294967295"/>
          </p:nvPr>
        </p:nvSpPr>
        <p:spPr>
          <a:xfrm>
            <a:off x="260975" y="866150"/>
            <a:ext cx="8520600" cy="292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rgbClr val="000000"/>
                </a:solidFill>
              </a:rPr>
              <a:t>Lesson 3:</a:t>
            </a:r>
            <a:endParaRPr sz="6000" b="1">
              <a:solidFill>
                <a:srgbClr val="000000"/>
              </a:solidFill>
            </a:endParaRPr>
          </a:p>
          <a:p>
            <a:pPr marL="914400" lvl="0" indent="0" algn="l" rtl="0">
              <a:spcBef>
                <a:spcPts val="0"/>
              </a:spcBef>
              <a:spcAft>
                <a:spcPts val="0"/>
              </a:spcAft>
              <a:buNone/>
            </a:pPr>
            <a:r>
              <a:rPr lang="en" sz="4000">
                <a:solidFill>
                  <a:srgbClr val="000000"/>
                </a:solidFill>
              </a:rPr>
              <a:t>Different Ways Institutions Can Implement to Keep Students Engaged</a:t>
            </a:r>
            <a:endParaRPr sz="4000">
              <a:solidFill>
                <a:srgbClr val="000000"/>
              </a:solidFill>
            </a:endParaRPr>
          </a:p>
          <a:p>
            <a:pPr marL="0" lvl="0" indent="0" algn="l" rtl="0">
              <a:spcBef>
                <a:spcPts val="0"/>
              </a:spcBef>
              <a:spcAft>
                <a:spcPts val="0"/>
              </a:spcAft>
              <a:buNone/>
            </a:pPr>
            <a:endParaRPr>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2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5" name="Content 1"/>
          <p:cNvSpPr txBox="1">
            <a:spLocks noGrp="1"/>
          </p:cNvSpPr>
          <p:nvPr>
            <p:ph type="body" idx="1"/>
          </p:nvPr>
        </p:nvSpPr>
        <p:spPr>
          <a:xfrm>
            <a:off x="4139150" y="720275"/>
            <a:ext cx="4636200" cy="1491300"/>
          </a:xfrm>
          <a:prstGeom prst="rect">
            <a:avLst/>
          </a:prstGeom>
        </p:spPr>
        <p:txBody>
          <a:bodyPr spcFirstLastPara="1" wrap="square" lIns="91425" tIns="91425" rIns="91425" bIns="91425" anchor="t" anchorCtr="0">
            <a:noAutofit/>
          </a:bodyPr>
          <a:lstStyle/>
          <a:p>
            <a:pPr marL="38100" lvl="0" indent="0" algn="ctr" rtl="0">
              <a:spcBef>
                <a:spcPts val="0"/>
              </a:spcBef>
              <a:spcAft>
                <a:spcPts val="0"/>
              </a:spcAft>
              <a:buClr>
                <a:srgbClr val="000000"/>
              </a:buClr>
              <a:buSzPts val="3000"/>
              <a:buNone/>
            </a:pPr>
            <a:r>
              <a:rPr lang="en" sz="3000" dirty="0">
                <a:solidFill>
                  <a:srgbClr val="000000"/>
                </a:solidFill>
                <a:latin typeface="Century Gothic"/>
                <a:ea typeface="Century Gothic"/>
                <a:cs typeface="Century Gothic"/>
                <a:sym typeface="Century Gothic"/>
              </a:rPr>
              <a:t>Apprenticeships and Certificates</a:t>
            </a:r>
            <a:endParaRPr sz="3000" dirty="0">
              <a:solidFill>
                <a:srgbClr val="000000"/>
              </a:solidFill>
              <a:latin typeface="Century Gothic"/>
              <a:ea typeface="Century Gothic"/>
              <a:cs typeface="Century Gothic"/>
              <a:sym typeface="Century Gothic"/>
            </a:endParaRPr>
          </a:p>
        </p:txBody>
      </p:sp>
      <p:pic>
        <p:nvPicPr>
          <p:cNvPr id="242" name="Image 1" descr="On the job training" title="Apprentice"/>
          <p:cNvPicPr preferRelativeResize="0"/>
          <p:nvPr/>
        </p:nvPicPr>
        <p:blipFill>
          <a:blip r:embed="rId3">
            <a:alphaModFix/>
          </a:blip>
          <a:stretch>
            <a:fillRect/>
          </a:stretch>
        </p:blipFill>
        <p:spPr>
          <a:xfrm>
            <a:off x="4062950" y="2262000"/>
            <a:ext cx="4636201" cy="2298496"/>
          </a:xfrm>
          <a:prstGeom prst="rect">
            <a:avLst/>
          </a:prstGeom>
          <a:noFill/>
          <a:ln>
            <a:noFill/>
          </a:ln>
        </p:spPr>
      </p:pic>
      <p:pic>
        <p:nvPicPr>
          <p:cNvPr id="243" name="Image 2" descr="A woman with mask on in a hospital room setting, working on the computer." title="Medical Field"/>
          <p:cNvPicPr preferRelativeResize="0"/>
          <p:nvPr/>
        </p:nvPicPr>
        <p:blipFill>
          <a:blip r:embed="rId4">
            <a:alphaModFix/>
          </a:blip>
          <a:stretch>
            <a:fillRect/>
          </a:stretch>
        </p:blipFill>
        <p:spPr>
          <a:xfrm>
            <a:off x="4062951" y="2161100"/>
            <a:ext cx="4636200" cy="2689251"/>
          </a:xfrm>
          <a:prstGeom prst="rect">
            <a:avLst/>
          </a:prstGeom>
          <a:noFill/>
          <a:ln>
            <a:noFill/>
          </a:ln>
        </p:spPr>
      </p:pic>
      <p:pic>
        <p:nvPicPr>
          <p:cNvPr id="244" name="Image 3" descr="Image showing a train, airplane, trucks and freight" title="Logistics and manufacturing"/>
          <p:cNvPicPr preferRelativeResize="0"/>
          <p:nvPr/>
        </p:nvPicPr>
        <p:blipFill>
          <a:blip r:embed="rId5">
            <a:alphaModFix/>
          </a:blip>
          <a:stretch>
            <a:fillRect/>
          </a:stretch>
        </p:blipFill>
        <p:spPr>
          <a:xfrm>
            <a:off x="3991751" y="2161100"/>
            <a:ext cx="4783599" cy="2689254"/>
          </a:xfrm>
          <a:prstGeom prst="rect">
            <a:avLst/>
          </a:prstGeom>
          <a:noFill/>
          <a:ln>
            <a:noFill/>
          </a:ln>
        </p:spPr>
      </p:pic>
      <p:sp>
        <p:nvSpPr>
          <p:cNvPr id="10" name="Title 1">
            <a:extLst>
              <a:ext uri="{FF2B5EF4-FFF2-40B4-BE49-F238E27FC236}">
                <a16:creationId xmlns:a16="http://schemas.microsoft.com/office/drawing/2014/main" id="{E6A418FC-94BF-2847-A1DE-C3ED24B6DD5A}"/>
              </a:ext>
            </a:extLst>
          </p:cNvPr>
          <p:cNvSpPr txBox="1">
            <a:spLocks noGrp="1"/>
          </p:cNvSpPr>
          <p:nvPr>
            <p:ph type="title"/>
          </p:nvPr>
        </p:nvSpPr>
        <p:spPr>
          <a:xfrm>
            <a:off x="-82296" y="653406"/>
            <a:ext cx="3932952" cy="32876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500" dirty="0"/>
              <a:t>Strategies</a:t>
            </a:r>
            <a:br>
              <a:rPr lang="en" sz="6000" dirty="0"/>
            </a:br>
            <a:r>
              <a:rPr lang="en" sz="6000" dirty="0">
                <a:latin typeface="Housegrind Personal Use Only" panose="02000000000000000000" pitchFamily="2" charset="77"/>
              </a:rPr>
              <a:t>and</a:t>
            </a:r>
            <a:r>
              <a:rPr lang="en" sz="6000" dirty="0"/>
              <a:t> </a:t>
            </a:r>
            <a:r>
              <a:rPr lang="en" sz="5300" b="1" dirty="0">
                <a:latin typeface="Oswald"/>
                <a:sym typeface="Oswald"/>
              </a:rPr>
              <a:t>TECHNIQUES</a:t>
            </a:r>
            <a:endParaRPr sz="5300" b="1" dirty="0">
              <a:latin typeface="Oswald"/>
              <a:ea typeface="Oswald"/>
              <a:cs typeface="Oswald"/>
              <a:sym typeface="Oswald"/>
            </a:endParaRPr>
          </a:p>
          <a:p>
            <a:pPr marL="0" lvl="0" indent="0" algn="ctr" rtl="0">
              <a:spcBef>
                <a:spcPts val="0"/>
              </a:spcBef>
              <a:spcAft>
                <a:spcPts val="0"/>
              </a:spcAft>
              <a:buNone/>
            </a:pPr>
            <a:r>
              <a:rPr lang="en" dirty="0"/>
              <a:t>(1)</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45"/>
                                        </p:tgtEl>
                                        <p:attrNameLst>
                                          <p:attrName>style.visibility</p:attrName>
                                        </p:attrNameLst>
                                      </p:cBhvr>
                                      <p:to>
                                        <p:strVal val="visible"/>
                                      </p:to>
                                    </p:set>
                                    <p:anim calcmode="lin" valueType="num">
                                      <p:cBhvr additive="base">
                                        <p:cTn id="7" dur="500" fill="hold"/>
                                        <p:tgtEl>
                                          <p:spTgt spid="245"/>
                                        </p:tgtEl>
                                        <p:attrNameLst>
                                          <p:attrName>ppt_x</p:attrName>
                                        </p:attrNameLst>
                                      </p:cBhvr>
                                      <p:tavLst>
                                        <p:tav tm="0">
                                          <p:val>
                                            <p:strVal val="#ppt_x"/>
                                          </p:val>
                                        </p:tav>
                                        <p:tav tm="100000">
                                          <p:val>
                                            <p:strVal val="#ppt_x"/>
                                          </p:val>
                                        </p:tav>
                                      </p:tavLst>
                                    </p:anim>
                                    <p:anim calcmode="lin" valueType="num">
                                      <p:cBhvr additive="base">
                                        <p:cTn id="8" dur="500" fill="hold"/>
                                        <p:tgtEl>
                                          <p:spTgt spid="24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50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1000"/>
                                        <p:tgtEl>
                                          <p:spTgt spid="242"/>
                                        </p:tgtEl>
                                      </p:cBhvr>
                                    </p:animEffect>
                                    <p:anim calcmode="lin" valueType="num">
                                      <p:cBhvr>
                                        <p:cTn id="13" dur="1000" fill="hold"/>
                                        <p:tgtEl>
                                          <p:spTgt spid="242"/>
                                        </p:tgtEl>
                                        <p:attrNameLst>
                                          <p:attrName>ppt_x</p:attrName>
                                        </p:attrNameLst>
                                      </p:cBhvr>
                                      <p:tavLst>
                                        <p:tav tm="0">
                                          <p:val>
                                            <p:strVal val="#ppt_x"/>
                                          </p:val>
                                        </p:tav>
                                        <p:tav tm="100000">
                                          <p:val>
                                            <p:strVal val="#ppt_x"/>
                                          </p:val>
                                        </p:tav>
                                      </p:tavLst>
                                    </p:anim>
                                    <p:anim calcmode="lin" valueType="num">
                                      <p:cBhvr>
                                        <p:cTn id="14" dur="1000" fill="hold"/>
                                        <p:tgtEl>
                                          <p:spTgt spid="242"/>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500"/>
                                  </p:stCondLst>
                                  <p:childTnLst>
                                    <p:set>
                                      <p:cBhvr>
                                        <p:cTn id="17" dur="1" fill="hold">
                                          <p:stCondLst>
                                            <p:cond delay="0"/>
                                          </p:stCondLst>
                                        </p:cTn>
                                        <p:tgtEl>
                                          <p:spTgt spid="243"/>
                                        </p:tgtEl>
                                        <p:attrNameLst>
                                          <p:attrName>style.visibility</p:attrName>
                                        </p:attrNameLst>
                                      </p:cBhvr>
                                      <p:to>
                                        <p:strVal val="visible"/>
                                      </p:to>
                                    </p:set>
                                    <p:animEffect transition="in" filter="fade">
                                      <p:cBhvr>
                                        <p:cTn id="18" dur="1000"/>
                                        <p:tgtEl>
                                          <p:spTgt spid="243"/>
                                        </p:tgtEl>
                                      </p:cBhvr>
                                    </p:animEffect>
                                    <p:anim calcmode="lin" valueType="num">
                                      <p:cBhvr>
                                        <p:cTn id="19" dur="1000" fill="hold"/>
                                        <p:tgtEl>
                                          <p:spTgt spid="243"/>
                                        </p:tgtEl>
                                        <p:attrNameLst>
                                          <p:attrName>ppt_x</p:attrName>
                                        </p:attrNameLst>
                                      </p:cBhvr>
                                      <p:tavLst>
                                        <p:tav tm="0">
                                          <p:val>
                                            <p:strVal val="#ppt_x"/>
                                          </p:val>
                                        </p:tav>
                                        <p:tav tm="100000">
                                          <p:val>
                                            <p:strVal val="#ppt_x"/>
                                          </p:val>
                                        </p:tav>
                                      </p:tavLst>
                                    </p:anim>
                                    <p:anim calcmode="lin" valueType="num">
                                      <p:cBhvr>
                                        <p:cTn id="20" dur="1000" fill="hold"/>
                                        <p:tgtEl>
                                          <p:spTgt spid="243"/>
                                        </p:tgtEl>
                                        <p:attrNameLst>
                                          <p:attrName>ppt_y</p:attrName>
                                        </p:attrNameLst>
                                      </p:cBhvr>
                                      <p:tavLst>
                                        <p:tav tm="0">
                                          <p:val>
                                            <p:strVal val="#ppt_y+.1"/>
                                          </p:val>
                                        </p:tav>
                                        <p:tav tm="100000">
                                          <p:val>
                                            <p:strVal val="#ppt_y"/>
                                          </p:val>
                                        </p:tav>
                                      </p:tavLst>
                                    </p:anim>
                                  </p:childTnLst>
                                </p:cTn>
                              </p:par>
                            </p:childTnLst>
                          </p:cTn>
                        </p:par>
                        <p:par>
                          <p:cTn id="21" fill="hold">
                            <p:stCondLst>
                              <p:cond delay="3500"/>
                            </p:stCondLst>
                            <p:childTnLst>
                              <p:par>
                                <p:cTn id="22" presetID="42" presetClass="entr" presetSubtype="0" fill="hold" nodeType="afterEffect">
                                  <p:stCondLst>
                                    <p:cond delay="500"/>
                                  </p:stCondLst>
                                  <p:childTnLst>
                                    <p:set>
                                      <p:cBhvr>
                                        <p:cTn id="23" dur="1" fill="hold">
                                          <p:stCondLst>
                                            <p:cond delay="0"/>
                                          </p:stCondLst>
                                        </p:cTn>
                                        <p:tgtEl>
                                          <p:spTgt spid="244"/>
                                        </p:tgtEl>
                                        <p:attrNameLst>
                                          <p:attrName>style.visibility</p:attrName>
                                        </p:attrNameLst>
                                      </p:cBhvr>
                                      <p:to>
                                        <p:strVal val="visible"/>
                                      </p:to>
                                    </p:set>
                                    <p:animEffect transition="in" filter="fade">
                                      <p:cBhvr>
                                        <p:cTn id="24" dur="1000"/>
                                        <p:tgtEl>
                                          <p:spTgt spid="244"/>
                                        </p:tgtEl>
                                      </p:cBhvr>
                                    </p:animEffect>
                                    <p:anim calcmode="lin" valueType="num">
                                      <p:cBhvr>
                                        <p:cTn id="25" dur="1000" fill="hold"/>
                                        <p:tgtEl>
                                          <p:spTgt spid="244"/>
                                        </p:tgtEl>
                                        <p:attrNameLst>
                                          <p:attrName>ppt_x</p:attrName>
                                        </p:attrNameLst>
                                      </p:cBhvr>
                                      <p:tavLst>
                                        <p:tav tm="0">
                                          <p:val>
                                            <p:strVal val="#ppt_x"/>
                                          </p:val>
                                        </p:tav>
                                        <p:tav tm="100000">
                                          <p:val>
                                            <p:strVal val="#ppt_x"/>
                                          </p:val>
                                        </p:tav>
                                      </p:tavLst>
                                    </p:anim>
                                    <p:anim calcmode="lin" valueType="num">
                                      <p:cBhvr>
                                        <p:cTn id="26" dur="1000" fill="hold"/>
                                        <p:tgtEl>
                                          <p:spTgt spid="244"/>
                                        </p:tgtEl>
                                        <p:attrNameLst>
                                          <p:attrName>ppt_y</p:attrName>
                                        </p:attrNameLst>
                                      </p:cBhvr>
                                      <p:tavLst>
                                        <p:tav tm="0">
                                          <p:val>
                                            <p:strVal val="#ppt_y+.1"/>
                                          </p:val>
                                        </p:tav>
                                        <p:tav tm="100000">
                                          <p:val>
                                            <p:strVal val="#ppt_y"/>
                                          </p:val>
                                        </p:tav>
                                      </p:tavLst>
                                    </p:anim>
                                  </p:childTnLst>
                                </p:cTn>
                              </p:par>
                            </p:childTnLst>
                          </p:cTn>
                        </p:par>
                        <p:par>
                          <p:cTn id="27" fill="hold">
                            <p:stCondLst>
                              <p:cond delay="5000"/>
                            </p:stCondLst>
                            <p:childTnLst>
                              <p:par>
                                <p:cTn id="28" presetID="1"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 name="Title 1">
            <a:extLst>
              <a:ext uri="{FF2B5EF4-FFF2-40B4-BE49-F238E27FC236}">
                <a16:creationId xmlns:a16="http://schemas.microsoft.com/office/drawing/2014/main" id="{4D5E6660-E601-7B4E-8E8C-0FF69A641CE9}"/>
              </a:ext>
            </a:extLst>
          </p:cNvPr>
          <p:cNvSpPr>
            <a:spLocks noGrp="1"/>
          </p:cNvSpPr>
          <p:nvPr>
            <p:ph type="title" idx="4294967295"/>
          </p:nvPr>
        </p:nvSpPr>
        <p:spPr>
          <a:xfrm>
            <a:off x="1723176" y="165420"/>
            <a:ext cx="5466736" cy="477376"/>
          </a:xfrm>
        </p:spPr>
        <p:txBody>
          <a:bodyPr/>
          <a:lstStyle/>
          <a:p>
            <a:pPr algn="ctr"/>
            <a:r>
              <a:rPr lang="en-US" sz="1800" dirty="0">
                <a:solidFill>
                  <a:schemeClr val="accent3">
                    <a:lumMod val="10000"/>
                  </a:schemeClr>
                </a:solidFill>
              </a:rPr>
              <a:t>Video Component (2)</a:t>
            </a:r>
          </a:p>
        </p:txBody>
      </p:sp>
      <p:pic>
        <p:nvPicPr>
          <p:cNvPr id="3" name="Online Media 2" descr="Student Needs - T.Waddell - 2">
            <a:hlinkClick r:id="" action="ppaction://media"/>
            <a:extLst>
              <a:ext uri="{FF2B5EF4-FFF2-40B4-BE49-F238E27FC236}">
                <a16:creationId xmlns:a16="http://schemas.microsoft.com/office/drawing/2014/main" id="{5B12EC87-358F-A843-94A3-DE35BEB0F010}"/>
              </a:ext>
            </a:extLst>
          </p:cNvPr>
          <p:cNvPicPr>
            <a:picLocks noRot="1" noChangeAspect="1"/>
          </p:cNvPicPr>
          <p:nvPr>
            <a:videoFile r:link="rId1"/>
          </p:nvPr>
        </p:nvPicPr>
        <p:blipFill>
          <a:blip r:embed="rId4"/>
          <a:stretch>
            <a:fillRect/>
          </a:stretch>
        </p:blipFill>
        <p:spPr>
          <a:xfrm>
            <a:off x="1258432" y="715227"/>
            <a:ext cx="6862527" cy="38601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9" name="Title 1"/>
          <p:cNvSpPr txBox="1">
            <a:spLocks noGrp="1"/>
          </p:cNvSpPr>
          <p:nvPr>
            <p:ph type="title"/>
          </p:nvPr>
        </p:nvSpPr>
        <p:spPr>
          <a:xfrm>
            <a:off x="-82296" y="653406"/>
            <a:ext cx="3932952" cy="32876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500" dirty="0"/>
              <a:t>Strategies</a:t>
            </a:r>
            <a:br>
              <a:rPr lang="en" sz="6000" dirty="0"/>
            </a:br>
            <a:r>
              <a:rPr lang="en" sz="6000" dirty="0">
                <a:latin typeface="Housegrind Personal Use Only" panose="02000000000000000000" pitchFamily="2" charset="77"/>
              </a:rPr>
              <a:t>and</a:t>
            </a:r>
            <a:r>
              <a:rPr lang="en" sz="6000" dirty="0"/>
              <a:t> </a:t>
            </a:r>
            <a:r>
              <a:rPr lang="en" sz="5300" b="1" dirty="0">
                <a:latin typeface="Oswald"/>
                <a:sym typeface="Oswald"/>
              </a:rPr>
              <a:t>TECHNIQUES</a:t>
            </a:r>
            <a:endParaRPr sz="5300" b="1" dirty="0">
              <a:latin typeface="Oswald"/>
              <a:ea typeface="Oswald"/>
              <a:cs typeface="Oswald"/>
              <a:sym typeface="Oswald"/>
            </a:endParaRPr>
          </a:p>
          <a:p>
            <a:pPr marL="0" lvl="0" indent="0" algn="ctr" rtl="0">
              <a:spcBef>
                <a:spcPts val="0"/>
              </a:spcBef>
              <a:spcAft>
                <a:spcPts val="0"/>
              </a:spcAft>
              <a:buNone/>
            </a:pPr>
            <a:r>
              <a:rPr lang="en" dirty="0"/>
              <a:t>(3)</a:t>
            </a:r>
            <a:endParaRPr dirty="0"/>
          </a:p>
        </p:txBody>
      </p:sp>
      <p:sp>
        <p:nvSpPr>
          <p:cNvPr id="260" name="Content 1"/>
          <p:cNvSpPr txBox="1">
            <a:spLocks noGrp="1"/>
          </p:cNvSpPr>
          <p:nvPr>
            <p:ph type="body" idx="1"/>
          </p:nvPr>
        </p:nvSpPr>
        <p:spPr>
          <a:xfrm>
            <a:off x="4093430" y="304801"/>
            <a:ext cx="4636200" cy="112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000" dirty="0">
                <a:solidFill>
                  <a:srgbClr val="000000"/>
                </a:solidFill>
                <a:latin typeface="Century Gothic"/>
                <a:ea typeface="Century Gothic"/>
                <a:cs typeface="Century Gothic"/>
                <a:sym typeface="Century Gothic"/>
              </a:rPr>
              <a:t>Provide Optimal Learning Environments</a:t>
            </a:r>
            <a:endParaRPr sz="3000" dirty="0">
              <a:solidFill>
                <a:srgbClr val="000000"/>
              </a:solidFill>
              <a:latin typeface="Century Gothic"/>
              <a:ea typeface="Century Gothic"/>
              <a:cs typeface="Century Gothic"/>
              <a:sym typeface="Century Gothic"/>
            </a:endParaRPr>
          </a:p>
        </p:txBody>
      </p:sp>
      <p:pic>
        <p:nvPicPr>
          <p:cNvPr id="257" name="Image 1" descr="2 female student talking to a professor" title="Collaboration"/>
          <p:cNvPicPr preferRelativeResize="0"/>
          <p:nvPr/>
        </p:nvPicPr>
        <p:blipFill>
          <a:blip r:embed="rId3">
            <a:alphaModFix/>
          </a:blip>
          <a:stretch>
            <a:fillRect/>
          </a:stretch>
        </p:blipFill>
        <p:spPr>
          <a:xfrm>
            <a:off x="4441187" y="1673352"/>
            <a:ext cx="3940685" cy="2627124"/>
          </a:xfrm>
          <a:prstGeom prst="rect">
            <a:avLst/>
          </a:prstGeom>
          <a:noFill/>
          <a:ln>
            <a:noFill/>
          </a:ln>
        </p:spPr>
      </p:pic>
      <p:pic>
        <p:nvPicPr>
          <p:cNvPr id="1028" name="Picture 4" descr="Guided pathways ">
            <a:extLst>
              <a:ext uri="{FF2B5EF4-FFF2-40B4-BE49-F238E27FC236}">
                <a16:creationId xmlns:a16="http://schemas.microsoft.com/office/drawing/2014/main" id="{78DA61EF-2CC2-824D-9515-386231E9E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851" y="1625943"/>
            <a:ext cx="4288443" cy="29248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le welding">
            <a:extLst>
              <a:ext uri="{FF2B5EF4-FFF2-40B4-BE49-F238E27FC236}">
                <a16:creationId xmlns:a16="http://schemas.microsoft.com/office/drawing/2014/main" id="{8B4BE6C5-FF1B-904C-8748-3AFBE18A9F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4987" y="1625943"/>
            <a:ext cx="4439779" cy="2961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260"/>
                                        </p:tgtEl>
                                        <p:attrNameLst>
                                          <p:attrName>style.visibility</p:attrName>
                                        </p:attrNameLst>
                                      </p:cBhvr>
                                      <p:to>
                                        <p:strVal val="visible"/>
                                      </p:to>
                                    </p:set>
                                  </p:childTnLst>
                                </p:cTn>
                              </p:par>
                            </p:childTnLst>
                          </p:cTn>
                        </p:par>
                        <p:par>
                          <p:cTn id="10" fill="hold">
                            <p:stCondLst>
                              <p:cond delay="1000"/>
                            </p:stCondLst>
                            <p:childTnLst>
                              <p:par>
                                <p:cTn id="11" presetID="10" presetClass="entr" presetSubtype="0" fill="hold" nodeType="afterEffect">
                                  <p:stCondLst>
                                    <p:cond delay="1000"/>
                                  </p:stCondLst>
                                  <p:childTnLst>
                                    <p:set>
                                      <p:cBhvr>
                                        <p:cTn id="12" dur="1" fill="hold">
                                          <p:stCondLst>
                                            <p:cond delay="0"/>
                                          </p:stCondLst>
                                        </p:cTn>
                                        <p:tgtEl>
                                          <p:spTgt spid="257"/>
                                        </p:tgtEl>
                                        <p:attrNameLst>
                                          <p:attrName>style.visibility</p:attrName>
                                        </p:attrNameLst>
                                      </p:cBhvr>
                                      <p:to>
                                        <p:strVal val="visible"/>
                                      </p:to>
                                    </p:set>
                                    <p:animEffect transition="in" filter="fade">
                                      <p:cBhvr>
                                        <p:cTn id="13" dur="1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 name="Title 1">
            <a:extLst>
              <a:ext uri="{FF2B5EF4-FFF2-40B4-BE49-F238E27FC236}">
                <a16:creationId xmlns:a16="http://schemas.microsoft.com/office/drawing/2014/main" id="{C01204D6-3E67-C34A-9BCB-9607F6D5C99A}"/>
              </a:ext>
            </a:extLst>
          </p:cNvPr>
          <p:cNvSpPr>
            <a:spLocks noGrp="1"/>
          </p:cNvSpPr>
          <p:nvPr>
            <p:ph type="title" idx="4294967295"/>
          </p:nvPr>
        </p:nvSpPr>
        <p:spPr>
          <a:xfrm>
            <a:off x="1389798" y="231905"/>
            <a:ext cx="6364403" cy="463039"/>
          </a:xfrm>
        </p:spPr>
        <p:txBody>
          <a:bodyPr/>
          <a:lstStyle/>
          <a:p>
            <a:pPr algn="ctr"/>
            <a:r>
              <a:rPr lang="en-US" sz="2000" dirty="0">
                <a:solidFill>
                  <a:schemeClr val="accent3">
                    <a:lumMod val="10000"/>
                  </a:schemeClr>
                </a:solidFill>
              </a:rPr>
              <a:t>Video Component (3)</a:t>
            </a:r>
          </a:p>
        </p:txBody>
      </p:sp>
      <p:pic>
        <p:nvPicPr>
          <p:cNvPr id="3" name="Online Media 2" descr="Student Needs - C.Hubbard - 1">
            <a:hlinkClick r:id="" action="ppaction://media"/>
            <a:extLst>
              <a:ext uri="{FF2B5EF4-FFF2-40B4-BE49-F238E27FC236}">
                <a16:creationId xmlns:a16="http://schemas.microsoft.com/office/drawing/2014/main" id="{CCDFE8CB-C4C4-014C-A0CC-E77157510CB9}"/>
              </a:ext>
            </a:extLst>
          </p:cNvPr>
          <p:cNvPicPr>
            <a:picLocks noRot="1" noChangeAspect="1"/>
          </p:cNvPicPr>
          <p:nvPr>
            <a:videoFile r:link="rId1"/>
          </p:nvPr>
        </p:nvPicPr>
        <p:blipFill>
          <a:blip r:embed="rId4"/>
          <a:stretch>
            <a:fillRect/>
          </a:stretch>
        </p:blipFill>
        <p:spPr>
          <a:xfrm>
            <a:off x="1312752" y="857250"/>
            <a:ext cx="6654298" cy="37430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137675" y="877075"/>
            <a:ext cx="3561600" cy="297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Learning </a:t>
            </a:r>
            <a:r>
              <a:rPr lang="en" sz="5500" b="1" dirty="0">
                <a:latin typeface="Oswald"/>
                <a:ea typeface="Oswald"/>
                <a:cs typeface="Oswald"/>
                <a:sym typeface="Oswald"/>
              </a:rPr>
              <a:t>OBJECTIVES</a:t>
            </a:r>
            <a:r>
              <a:rPr lang="en" sz="4800" b="1" dirty="0"/>
              <a:t> </a:t>
            </a:r>
            <a:r>
              <a:rPr lang="en" sz="3600" dirty="0"/>
              <a:t>(2)</a:t>
            </a:r>
            <a:endParaRPr sz="3600" dirty="0"/>
          </a:p>
        </p:txBody>
      </p:sp>
      <p:sp>
        <p:nvSpPr>
          <p:cNvPr id="77" name="Google Shape;77;p15"/>
          <p:cNvSpPr txBox="1">
            <a:spLocks noGrp="1"/>
          </p:cNvSpPr>
          <p:nvPr>
            <p:ph type="body" idx="1"/>
          </p:nvPr>
        </p:nvSpPr>
        <p:spPr>
          <a:xfrm>
            <a:off x="4230703" y="877075"/>
            <a:ext cx="4664100" cy="3207900"/>
          </a:xfrm>
          <a:prstGeom prst="rect">
            <a:avLst/>
          </a:prstGeom>
        </p:spPr>
        <p:txBody>
          <a:bodyPr spcFirstLastPara="1" wrap="square" lIns="91425" tIns="91425" rIns="91425" bIns="91425" anchor="t" anchorCtr="0">
            <a:noAutofit/>
          </a:bodyPr>
          <a:lstStyle/>
          <a:p>
            <a:pPr marL="457200" lvl="0" indent="-609600" algn="l" rtl="0">
              <a:lnSpc>
                <a:spcPct val="80000"/>
              </a:lnSpc>
              <a:spcBef>
                <a:spcPts val="0"/>
              </a:spcBef>
              <a:spcAft>
                <a:spcPts val="0"/>
              </a:spcAft>
              <a:buClr>
                <a:srgbClr val="000000"/>
              </a:buClr>
              <a:buSzPts val="6000"/>
              <a:buFont typeface="Century Gothic"/>
              <a:buAutoNum type="arabicPeriod" startAt="2"/>
            </a:pPr>
            <a:r>
              <a:rPr lang="en" sz="2400" dirty="0">
                <a:solidFill>
                  <a:srgbClr val="000000"/>
                </a:solidFill>
                <a:latin typeface="Century Gothic"/>
                <a:ea typeface="Century Gothic"/>
                <a:cs typeface="Century Gothic"/>
                <a:sym typeface="Century Gothic"/>
              </a:rPr>
              <a:t> Identify the strategies &amp; techniques to overcome the barriers to completion</a:t>
            </a:r>
            <a:endParaRPr sz="2400" dirty="0">
              <a:solidFill>
                <a:srgbClr val="000000"/>
              </a:solidFill>
              <a:latin typeface="Century Gothic"/>
              <a:ea typeface="Century Gothic"/>
              <a:cs typeface="Century Gothic"/>
              <a:sym typeface="Century Gothic"/>
            </a:endParaRPr>
          </a:p>
          <a:p>
            <a:pPr marL="457200" lvl="0" indent="0" algn="l" rtl="0">
              <a:lnSpc>
                <a:spcPct val="70000"/>
              </a:lnSpc>
              <a:spcBef>
                <a:spcPts val="0"/>
              </a:spcBef>
              <a:spcAft>
                <a:spcPts val="0"/>
              </a:spcAft>
              <a:buNone/>
            </a:pPr>
            <a:endParaRPr sz="2400" dirty="0">
              <a:solidFill>
                <a:srgbClr val="000000"/>
              </a:solidFill>
              <a:latin typeface="Century Gothic"/>
              <a:ea typeface="Century Gothic"/>
              <a:cs typeface="Century Gothic"/>
              <a:sym typeface="Century Gothic"/>
            </a:endParaRPr>
          </a:p>
          <a:p>
            <a:pPr marL="914400" lvl="1" indent="-355600" algn="l" rtl="0">
              <a:lnSpc>
                <a:spcPct val="100000"/>
              </a:lnSpc>
              <a:spcBef>
                <a:spcPts val="0"/>
              </a:spcBef>
              <a:spcAft>
                <a:spcPts val="0"/>
              </a:spcAft>
              <a:buClr>
                <a:srgbClr val="000000"/>
              </a:buClr>
              <a:buSzPts val="2000"/>
              <a:buFont typeface="Century Gothic"/>
              <a:buAutoNum type="alphaLcPeriod"/>
            </a:pPr>
            <a:r>
              <a:rPr lang="en" sz="2400" dirty="0">
                <a:solidFill>
                  <a:srgbClr val="000000"/>
                </a:solidFill>
                <a:latin typeface="Century Gothic"/>
                <a:ea typeface="Century Gothic"/>
                <a:cs typeface="Century Gothic"/>
                <a:sym typeface="Century Gothic"/>
              </a:rPr>
              <a:t>Barriers</a:t>
            </a:r>
            <a:endParaRPr sz="2400" dirty="0">
              <a:solidFill>
                <a:srgbClr val="000000"/>
              </a:solidFill>
              <a:latin typeface="Century Gothic"/>
              <a:ea typeface="Century Gothic"/>
              <a:cs typeface="Century Gothic"/>
              <a:sym typeface="Century Gothic"/>
            </a:endParaRPr>
          </a:p>
          <a:p>
            <a:pPr marL="914400" lvl="1" indent="-355600" algn="l" rtl="0">
              <a:lnSpc>
                <a:spcPct val="100000"/>
              </a:lnSpc>
              <a:spcBef>
                <a:spcPts val="0"/>
              </a:spcBef>
              <a:spcAft>
                <a:spcPts val="0"/>
              </a:spcAft>
              <a:buClr>
                <a:srgbClr val="000000"/>
              </a:buClr>
              <a:buSzPts val="2000"/>
              <a:buFont typeface="Century Gothic"/>
              <a:buAutoNum type="alphaLcPeriod"/>
            </a:pPr>
            <a:r>
              <a:rPr lang="en" sz="2400" dirty="0">
                <a:solidFill>
                  <a:srgbClr val="000000"/>
                </a:solidFill>
                <a:latin typeface="Century Gothic"/>
                <a:ea typeface="Century Gothic"/>
                <a:cs typeface="Century Gothic"/>
                <a:sym typeface="Century Gothic"/>
              </a:rPr>
              <a:t>Device strategies &amp; techniques </a:t>
            </a:r>
            <a:endParaRPr sz="2400" dirty="0">
              <a:solidFill>
                <a:srgbClr val="00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77">
                                            <p:txEl>
                                              <p:pRg st="0" end="0"/>
                                            </p:txEl>
                                          </p:spTgt>
                                        </p:tgtEl>
                                        <p:attrNameLst>
                                          <p:attrName>style.visibility</p:attrName>
                                        </p:attrNameLst>
                                      </p:cBhvr>
                                      <p:to>
                                        <p:strVal val="visible"/>
                                      </p:to>
                                    </p:set>
                                    <p:anim calcmode="lin" valueType="num">
                                      <p:cBhvr additive="base">
                                        <p:cTn id="11" dur="1000"/>
                                        <p:tgtEl>
                                          <p:spTgt spid="77">
                                            <p:txEl>
                                              <p:pRg st="0" end="0"/>
                                            </p:txEl>
                                          </p:spTgt>
                                        </p:tgtEl>
                                        <p:attrNameLst>
                                          <p:attrName>ppt_w</p:attrName>
                                        </p:attrNameLst>
                                      </p:cBhvr>
                                      <p:tavLst>
                                        <p:tav tm="0">
                                          <p:val>
                                            <p:strVal val="0"/>
                                          </p:val>
                                        </p:tav>
                                        <p:tav tm="100000">
                                          <p:val>
                                            <p:strVal val="#ppt_w"/>
                                          </p:val>
                                        </p:tav>
                                      </p:tavLst>
                                    </p:anim>
                                    <p:anim calcmode="lin" valueType="num">
                                      <p:cBhvr additive="base">
                                        <p:cTn id="12" dur="1000"/>
                                        <p:tgtEl>
                                          <p:spTgt spid="77">
                                            <p:txEl>
                                              <p:pRg st="0" end="0"/>
                                            </p:txEl>
                                          </p:spTgt>
                                        </p:tgtEl>
                                        <p:attrNameLst>
                                          <p:attrName>ppt_h</p:attrName>
                                        </p:attrNameLst>
                                      </p:cBhvr>
                                      <p:tavLst>
                                        <p:tav tm="0">
                                          <p:val>
                                            <p:strVal val="0"/>
                                          </p:val>
                                        </p:tav>
                                        <p:tav tm="100000">
                                          <p:val>
                                            <p:strVal val="#ppt_h"/>
                                          </p:val>
                                        </p:tav>
                                      </p:tavLst>
                                    </p:anim>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77">
                                            <p:txEl>
                                              <p:pRg st="2" end="2"/>
                                            </p:txEl>
                                          </p:spTgt>
                                        </p:tgtEl>
                                        <p:attrNameLst>
                                          <p:attrName>style.visibility</p:attrName>
                                        </p:attrNameLst>
                                      </p:cBhvr>
                                      <p:to>
                                        <p:strVal val="visible"/>
                                      </p:to>
                                    </p:set>
                                    <p:anim calcmode="lin" valueType="num">
                                      <p:cBhvr additive="base">
                                        <p:cTn id="16" dur="1000"/>
                                        <p:tgtEl>
                                          <p:spTgt spid="77">
                                            <p:txEl>
                                              <p:pRg st="2" end="2"/>
                                            </p:txEl>
                                          </p:spTgt>
                                        </p:tgtEl>
                                        <p:attrNameLst>
                                          <p:attrName>ppt_w</p:attrName>
                                        </p:attrNameLst>
                                      </p:cBhvr>
                                      <p:tavLst>
                                        <p:tav tm="0">
                                          <p:val>
                                            <p:strVal val="0"/>
                                          </p:val>
                                        </p:tav>
                                        <p:tav tm="100000">
                                          <p:val>
                                            <p:strVal val="#ppt_w"/>
                                          </p:val>
                                        </p:tav>
                                      </p:tavLst>
                                    </p:anim>
                                    <p:anim calcmode="lin" valueType="num">
                                      <p:cBhvr additive="base">
                                        <p:cTn id="17" dur="1000"/>
                                        <p:tgtEl>
                                          <p:spTgt spid="77">
                                            <p:txEl>
                                              <p:pRg st="2" end="2"/>
                                            </p:txEl>
                                          </p:spTgt>
                                        </p:tgtEl>
                                        <p:attrNameLst>
                                          <p:attrName>ppt_h</p:attrName>
                                        </p:attrNameLst>
                                      </p:cBhvr>
                                      <p:tavLst>
                                        <p:tav tm="0">
                                          <p:val>
                                            <p:strVal val="0"/>
                                          </p:val>
                                        </p:tav>
                                        <p:tav tm="100000">
                                          <p:val>
                                            <p:strVal val="#ppt_h"/>
                                          </p:val>
                                        </p:tav>
                                      </p:tavLst>
                                    </p:anim>
                                  </p:childTnLst>
                                </p:cTn>
                              </p:par>
                            </p:childTnLst>
                          </p:cTn>
                        </p:par>
                        <p:par>
                          <p:cTn id="18" fill="hold">
                            <p:stCondLst>
                              <p:cond delay="2500"/>
                            </p:stCondLst>
                            <p:childTnLst>
                              <p:par>
                                <p:cTn id="19" presetID="23" presetClass="entr" presetSubtype="16" fill="hold" nodeType="afterEffect">
                                  <p:stCondLst>
                                    <p:cond delay="0"/>
                                  </p:stCondLst>
                                  <p:childTnLst>
                                    <p:set>
                                      <p:cBhvr>
                                        <p:cTn id="20" dur="1" fill="hold">
                                          <p:stCondLst>
                                            <p:cond delay="0"/>
                                          </p:stCondLst>
                                        </p:cTn>
                                        <p:tgtEl>
                                          <p:spTgt spid="77">
                                            <p:txEl>
                                              <p:pRg st="3" end="3"/>
                                            </p:txEl>
                                          </p:spTgt>
                                        </p:tgtEl>
                                        <p:attrNameLst>
                                          <p:attrName>style.visibility</p:attrName>
                                        </p:attrNameLst>
                                      </p:cBhvr>
                                      <p:to>
                                        <p:strVal val="visible"/>
                                      </p:to>
                                    </p:set>
                                    <p:anim calcmode="lin" valueType="num">
                                      <p:cBhvr additive="base">
                                        <p:cTn id="21" dur="1000"/>
                                        <p:tgtEl>
                                          <p:spTgt spid="77">
                                            <p:txEl>
                                              <p:pRg st="3" end="3"/>
                                            </p:txEl>
                                          </p:spTgt>
                                        </p:tgtEl>
                                        <p:attrNameLst>
                                          <p:attrName>ppt_w</p:attrName>
                                        </p:attrNameLst>
                                      </p:cBhvr>
                                      <p:tavLst>
                                        <p:tav tm="0">
                                          <p:val>
                                            <p:strVal val="0"/>
                                          </p:val>
                                        </p:tav>
                                        <p:tav tm="100000">
                                          <p:val>
                                            <p:strVal val="#ppt_w"/>
                                          </p:val>
                                        </p:tav>
                                      </p:tavLst>
                                    </p:anim>
                                    <p:anim calcmode="lin" valueType="num">
                                      <p:cBhvr additive="base">
                                        <p:cTn id="22" dur="1000"/>
                                        <p:tgtEl>
                                          <p:spTgt spid="77">
                                            <p:txEl>
                                              <p:pRg st="3" end="3"/>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42"/>
          <p:cNvSpPr txBox="1">
            <a:spLocks noGrp="1"/>
          </p:cNvSpPr>
          <p:nvPr>
            <p:ph type="body" idx="1"/>
          </p:nvPr>
        </p:nvSpPr>
        <p:spPr>
          <a:xfrm>
            <a:off x="3967325" y="720275"/>
            <a:ext cx="4509600" cy="149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000">
                <a:solidFill>
                  <a:srgbClr val="000000"/>
                </a:solidFill>
                <a:latin typeface="Century Gothic"/>
                <a:ea typeface="Century Gothic"/>
                <a:cs typeface="Century Gothic"/>
                <a:sym typeface="Century Gothic"/>
              </a:rPr>
              <a:t>Training &amp; Workshops for Faculty</a:t>
            </a:r>
            <a:endParaRPr sz="3000">
              <a:solidFill>
                <a:srgbClr val="000000"/>
              </a:solidFill>
              <a:latin typeface="Century Gothic"/>
              <a:ea typeface="Century Gothic"/>
              <a:cs typeface="Century Gothic"/>
              <a:sym typeface="Century Gothic"/>
            </a:endParaRPr>
          </a:p>
        </p:txBody>
      </p:sp>
      <p:pic>
        <p:nvPicPr>
          <p:cNvPr id="273" name="Google Shape;273;p42" descr="A group of female wearing scrubs collaborating."/>
          <p:cNvPicPr preferRelativeResize="0"/>
          <p:nvPr/>
        </p:nvPicPr>
        <p:blipFill>
          <a:blip r:embed="rId3">
            <a:alphaModFix/>
          </a:blip>
          <a:stretch>
            <a:fillRect/>
          </a:stretch>
        </p:blipFill>
        <p:spPr>
          <a:xfrm>
            <a:off x="4486913" y="2211575"/>
            <a:ext cx="3940685" cy="2627124"/>
          </a:xfrm>
          <a:prstGeom prst="rect">
            <a:avLst/>
          </a:prstGeom>
          <a:noFill/>
          <a:ln>
            <a:noFill/>
          </a:ln>
        </p:spPr>
      </p:pic>
      <p:sp>
        <p:nvSpPr>
          <p:cNvPr id="7" name="Title 1">
            <a:extLst>
              <a:ext uri="{FF2B5EF4-FFF2-40B4-BE49-F238E27FC236}">
                <a16:creationId xmlns:a16="http://schemas.microsoft.com/office/drawing/2014/main" id="{5AE2F26C-AC50-314B-8394-9BBC87353DE8}"/>
              </a:ext>
            </a:extLst>
          </p:cNvPr>
          <p:cNvSpPr txBox="1">
            <a:spLocks noGrp="1"/>
          </p:cNvSpPr>
          <p:nvPr>
            <p:ph type="title"/>
          </p:nvPr>
        </p:nvSpPr>
        <p:spPr>
          <a:xfrm>
            <a:off x="-82296" y="653406"/>
            <a:ext cx="3932952" cy="32876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500" dirty="0"/>
              <a:t>Strategies</a:t>
            </a:r>
            <a:br>
              <a:rPr lang="en" sz="6000" dirty="0"/>
            </a:br>
            <a:r>
              <a:rPr lang="en" sz="6000" dirty="0">
                <a:latin typeface="Housegrind Personal Use Only" panose="02000000000000000000" pitchFamily="2" charset="77"/>
              </a:rPr>
              <a:t>and</a:t>
            </a:r>
            <a:r>
              <a:rPr lang="en" sz="6000" dirty="0"/>
              <a:t> </a:t>
            </a:r>
            <a:r>
              <a:rPr lang="en" sz="5300" b="1" dirty="0">
                <a:latin typeface="Oswald"/>
                <a:sym typeface="Oswald"/>
              </a:rPr>
              <a:t>TECHNIQUES</a:t>
            </a:r>
            <a:endParaRPr sz="5300" b="1" dirty="0">
              <a:latin typeface="Oswald"/>
              <a:ea typeface="Oswald"/>
              <a:cs typeface="Oswald"/>
              <a:sym typeface="Oswald"/>
            </a:endParaRPr>
          </a:p>
          <a:p>
            <a:pPr marL="0" lvl="0" indent="0" algn="ctr" rtl="0">
              <a:spcBef>
                <a:spcPts val="0"/>
              </a:spcBef>
              <a:spcAft>
                <a:spcPts val="0"/>
              </a:spcAft>
              <a:buNone/>
            </a:pPr>
            <a:r>
              <a:rPr lang="en" dirty="0"/>
              <a:t>(4)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500"/>
                                        <p:tgtEl>
                                          <p:spTgt spid="27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73"/>
                                        </p:tgtEl>
                                        <p:attrNameLst>
                                          <p:attrName>style.visibility</p:attrName>
                                        </p:attrNameLst>
                                      </p:cBhvr>
                                      <p:to>
                                        <p:strVal val="visible"/>
                                      </p:to>
                                    </p:set>
                                    <p:animEffect transition="in" filter="fade">
                                      <p:cBhvr>
                                        <p:cTn id="11" dur="1000"/>
                                        <p:tgtEl>
                                          <p:spTgt spid="273"/>
                                        </p:tgtEl>
                                      </p:cBhvr>
                                    </p:animEffect>
                                    <p:anim calcmode="lin" valueType="num">
                                      <p:cBhvr>
                                        <p:cTn id="12" dur="1000" fill="hold"/>
                                        <p:tgtEl>
                                          <p:spTgt spid="273"/>
                                        </p:tgtEl>
                                        <p:attrNameLst>
                                          <p:attrName>ppt_x</p:attrName>
                                        </p:attrNameLst>
                                      </p:cBhvr>
                                      <p:tavLst>
                                        <p:tav tm="0">
                                          <p:val>
                                            <p:strVal val="#ppt_x"/>
                                          </p:val>
                                        </p:tav>
                                        <p:tav tm="100000">
                                          <p:val>
                                            <p:strVal val="#ppt_x"/>
                                          </p:val>
                                        </p:tav>
                                      </p:tavLst>
                                    </p:anim>
                                    <p:anim calcmode="lin" valueType="num">
                                      <p:cBhvr>
                                        <p:cTn id="13" dur="1000" fill="hold"/>
                                        <p:tgtEl>
                                          <p:spTgt spid="27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title"/>
          </p:nvPr>
        </p:nvSpPr>
        <p:spPr>
          <a:xfrm>
            <a:off x="275150" y="366500"/>
            <a:ext cx="8473200" cy="12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FFFF"/>
                </a:solidFill>
              </a:rPr>
              <a:t>Credits</a:t>
            </a:r>
            <a:endParaRPr dirty="0">
              <a:solidFill>
                <a:srgbClr val="FFFFFF"/>
              </a:solidFill>
            </a:endParaRPr>
          </a:p>
        </p:txBody>
      </p:sp>
      <p:sp>
        <p:nvSpPr>
          <p:cNvPr id="279" name="Google Shape;279;p43"/>
          <p:cNvSpPr txBox="1"/>
          <p:nvPr/>
        </p:nvSpPr>
        <p:spPr>
          <a:xfrm>
            <a:off x="1330100" y="1820575"/>
            <a:ext cx="6363300" cy="10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rgbClr val="FFFFFF"/>
                </a:solidFill>
                <a:latin typeface="Century Gothic"/>
                <a:ea typeface="Century Gothic"/>
                <a:cs typeface="Century Gothic"/>
                <a:sym typeface="Century Gothic"/>
              </a:rPr>
              <a:t>Module 7B: Ethnicity</a:t>
            </a:r>
            <a:endParaRPr sz="4000" b="1" dirty="0">
              <a:solidFill>
                <a:srgbClr val="FFFFFF"/>
              </a:solidFill>
              <a:latin typeface="Century Gothic"/>
              <a:ea typeface="Century Gothic"/>
              <a:cs typeface="Century Gothic"/>
              <a:sym typeface="Century Gothic"/>
            </a:endParaRPr>
          </a:p>
        </p:txBody>
      </p:sp>
      <p:sp>
        <p:nvSpPr>
          <p:cNvPr id="280" name="Google Shape;280;p43"/>
          <p:cNvSpPr txBox="1"/>
          <p:nvPr/>
        </p:nvSpPr>
        <p:spPr>
          <a:xfrm>
            <a:off x="1147050" y="2717975"/>
            <a:ext cx="7173600" cy="18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FFFFF"/>
                </a:solidFill>
                <a:latin typeface="Century Gothic"/>
                <a:ea typeface="Century Gothic"/>
                <a:cs typeface="Century Gothic"/>
                <a:sym typeface="Century Gothic"/>
              </a:rPr>
              <a:t>Addressing the Needs of Underrepresented Groups &amp; Special Populations</a:t>
            </a:r>
            <a:endParaRPr sz="3000" dirty="0">
              <a:solidFill>
                <a:srgbClr val="FF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p:cTn id="7" dur="1000" fill="hold"/>
                                        <p:tgtEl>
                                          <p:spTgt spid="278"/>
                                        </p:tgtEl>
                                        <p:attrNameLst>
                                          <p:attrName>ppt_x</p:attrName>
                                        </p:attrNameLst>
                                      </p:cBhvr>
                                      <p:tavLst>
                                        <p:tav tm="0">
                                          <p:val>
                                            <p:strVal val="#ppt_x"/>
                                          </p:val>
                                        </p:tav>
                                        <p:tav tm="100000">
                                          <p:val>
                                            <p:strVal val="#ppt_x"/>
                                          </p:val>
                                        </p:tav>
                                      </p:tavLst>
                                    </p:anim>
                                    <p:anim calcmode="lin" valueType="num">
                                      <p:cBhvr>
                                        <p:cTn id="8" dur="1000" fill="hold"/>
                                        <p:tgtEl>
                                          <p:spTgt spid="278"/>
                                        </p:tgtEl>
                                        <p:attrNameLst>
                                          <p:attrName>ppt_y</p:attrName>
                                        </p:attrNameLst>
                                      </p:cBhvr>
                                      <p:tavLst>
                                        <p:tav tm="0">
                                          <p:val>
                                            <p:strVal val="#ppt_y+1"/>
                                          </p:val>
                                        </p:tav>
                                        <p:tav tm="100000">
                                          <p:val>
                                            <p:strVal val="#ppt_y-1"/>
                                          </p:val>
                                        </p:tav>
                                      </p:tavLst>
                                    </p:anim>
                                  </p:childTnLst>
                                </p:cTn>
                              </p:par>
                            </p:childTnLst>
                          </p:cTn>
                        </p:par>
                        <p:par>
                          <p:cTn id="9" fill="hold">
                            <p:stCondLst>
                              <p:cond delay="1000"/>
                            </p:stCondLst>
                            <p:childTnLst>
                              <p:par>
                                <p:cTn id="10" presetID="28" presetClass="entr" presetSubtype="0" fill="hold" grpId="0" nodeType="afterEffect">
                                  <p:stCondLst>
                                    <p:cond delay="0"/>
                                  </p:stCondLst>
                                  <p:childTnLst>
                                    <p:set>
                                      <p:cBhvr>
                                        <p:cTn id="11" dur="1" fill="hold">
                                          <p:stCondLst>
                                            <p:cond delay="0"/>
                                          </p:stCondLst>
                                        </p:cTn>
                                        <p:tgtEl>
                                          <p:spTgt spid="279"/>
                                        </p:tgtEl>
                                        <p:attrNameLst>
                                          <p:attrName>style.visibility</p:attrName>
                                        </p:attrNameLst>
                                      </p:cBhvr>
                                      <p:to>
                                        <p:strVal val="visible"/>
                                      </p:to>
                                    </p:set>
                                    <p:anim calcmode="lin" valueType="num">
                                      <p:cBhvr>
                                        <p:cTn id="12" dur="1000" fill="hold"/>
                                        <p:tgtEl>
                                          <p:spTgt spid="279"/>
                                        </p:tgtEl>
                                        <p:attrNameLst>
                                          <p:attrName>ppt_x</p:attrName>
                                        </p:attrNameLst>
                                      </p:cBhvr>
                                      <p:tavLst>
                                        <p:tav tm="0">
                                          <p:val>
                                            <p:strVal val="#ppt_x"/>
                                          </p:val>
                                        </p:tav>
                                        <p:tav tm="100000">
                                          <p:val>
                                            <p:strVal val="#ppt_x"/>
                                          </p:val>
                                        </p:tav>
                                      </p:tavLst>
                                    </p:anim>
                                    <p:anim calcmode="lin" valueType="num">
                                      <p:cBhvr>
                                        <p:cTn id="13" dur="1000" fill="hold"/>
                                        <p:tgtEl>
                                          <p:spTgt spid="279"/>
                                        </p:tgtEl>
                                        <p:attrNameLst>
                                          <p:attrName>ppt_y</p:attrName>
                                        </p:attrNameLst>
                                      </p:cBhvr>
                                      <p:tavLst>
                                        <p:tav tm="0">
                                          <p:val>
                                            <p:strVal val="#ppt_y+1"/>
                                          </p:val>
                                        </p:tav>
                                        <p:tav tm="100000">
                                          <p:val>
                                            <p:strVal val="#ppt_y-1"/>
                                          </p:val>
                                        </p:tav>
                                      </p:tavLst>
                                    </p:anim>
                                  </p:childTnLst>
                                </p:cTn>
                              </p:par>
                            </p:childTnLst>
                          </p:cTn>
                        </p:par>
                        <p:par>
                          <p:cTn id="14" fill="hold">
                            <p:stCondLst>
                              <p:cond delay="2000"/>
                            </p:stCondLst>
                            <p:childTnLst>
                              <p:par>
                                <p:cTn id="15" presetID="28" presetClass="entr" presetSubtype="0" fill="hold" grpId="0" nodeType="afterEffect">
                                  <p:stCondLst>
                                    <p:cond delay="0"/>
                                  </p:stCondLst>
                                  <p:childTnLst>
                                    <p:set>
                                      <p:cBhvr>
                                        <p:cTn id="16" dur="1" fill="hold">
                                          <p:stCondLst>
                                            <p:cond delay="0"/>
                                          </p:stCondLst>
                                        </p:cTn>
                                        <p:tgtEl>
                                          <p:spTgt spid="280"/>
                                        </p:tgtEl>
                                        <p:attrNameLst>
                                          <p:attrName>style.visibility</p:attrName>
                                        </p:attrNameLst>
                                      </p:cBhvr>
                                      <p:to>
                                        <p:strVal val="visible"/>
                                      </p:to>
                                    </p:set>
                                    <p:anim calcmode="lin" valueType="num">
                                      <p:cBhvr>
                                        <p:cTn id="17" dur="1000" fill="hold"/>
                                        <p:tgtEl>
                                          <p:spTgt spid="280"/>
                                        </p:tgtEl>
                                        <p:attrNameLst>
                                          <p:attrName>ppt_x</p:attrName>
                                        </p:attrNameLst>
                                      </p:cBhvr>
                                      <p:tavLst>
                                        <p:tav tm="0">
                                          <p:val>
                                            <p:strVal val="#ppt_x"/>
                                          </p:val>
                                        </p:tav>
                                        <p:tav tm="100000">
                                          <p:val>
                                            <p:strVal val="#ppt_x"/>
                                          </p:val>
                                        </p:tav>
                                      </p:tavLst>
                                    </p:anim>
                                    <p:anim calcmode="lin" valueType="num">
                                      <p:cBhvr>
                                        <p:cTn id="18" dur="1000" fill="hold"/>
                                        <p:tgtEl>
                                          <p:spTgt spid="280"/>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79" grpId="0"/>
      <p:bldP spid="28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137675" y="877075"/>
            <a:ext cx="3561600" cy="297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Learning </a:t>
            </a:r>
            <a:r>
              <a:rPr lang="en" sz="5500" b="1" dirty="0">
                <a:latin typeface="Oswald"/>
                <a:ea typeface="Oswald"/>
                <a:cs typeface="Oswald"/>
                <a:sym typeface="Oswald"/>
              </a:rPr>
              <a:t>OBJECTIVES</a:t>
            </a:r>
            <a:r>
              <a:rPr lang="en" sz="4800" b="1" dirty="0"/>
              <a:t> </a:t>
            </a:r>
            <a:r>
              <a:rPr lang="en" sz="3600" dirty="0"/>
              <a:t>(3)</a:t>
            </a:r>
            <a:endParaRPr sz="3600" dirty="0"/>
          </a:p>
        </p:txBody>
      </p:sp>
      <p:sp>
        <p:nvSpPr>
          <p:cNvPr id="83" name="Google Shape;83;p16"/>
          <p:cNvSpPr txBox="1">
            <a:spLocks noGrp="1"/>
          </p:cNvSpPr>
          <p:nvPr>
            <p:ph type="body" idx="1"/>
          </p:nvPr>
        </p:nvSpPr>
        <p:spPr>
          <a:xfrm>
            <a:off x="4276884" y="877075"/>
            <a:ext cx="4333500" cy="3207900"/>
          </a:xfrm>
          <a:prstGeom prst="rect">
            <a:avLst/>
          </a:prstGeom>
        </p:spPr>
        <p:txBody>
          <a:bodyPr spcFirstLastPara="1" wrap="square" lIns="91425" tIns="91425" rIns="91425" bIns="91425" anchor="t" anchorCtr="0">
            <a:noAutofit/>
          </a:bodyPr>
          <a:lstStyle/>
          <a:p>
            <a:pPr marL="457200" lvl="0" indent="-609600" algn="l" rtl="0">
              <a:lnSpc>
                <a:spcPct val="100000"/>
              </a:lnSpc>
              <a:spcBef>
                <a:spcPts val="0"/>
              </a:spcBef>
              <a:spcAft>
                <a:spcPts val="0"/>
              </a:spcAft>
              <a:buClr>
                <a:srgbClr val="000000"/>
              </a:buClr>
              <a:buSzPts val="6000"/>
              <a:buFont typeface="Century Gothic"/>
              <a:buAutoNum type="arabicPeriod" startAt="3"/>
            </a:pPr>
            <a:r>
              <a:rPr lang="en" sz="2400" dirty="0">
                <a:solidFill>
                  <a:srgbClr val="000000"/>
                </a:solidFill>
                <a:latin typeface="Century Gothic"/>
                <a:ea typeface="Century Gothic"/>
                <a:cs typeface="Century Gothic"/>
                <a:sym typeface="Century Gothic"/>
              </a:rPr>
              <a:t> Identity the different ways institutions can implement to keep the students engaged.</a:t>
            </a:r>
            <a:endParaRPr sz="2400" dirty="0">
              <a:solidFill>
                <a:srgbClr val="000000"/>
              </a:solidFill>
              <a:latin typeface="Century Gothic"/>
              <a:ea typeface="Century Gothic"/>
              <a:cs typeface="Century Gothic"/>
              <a:sym typeface="Century Gothic"/>
            </a:endParaRPr>
          </a:p>
          <a:p>
            <a:pPr marL="457200" lvl="0" indent="0" algn="l" rtl="0">
              <a:lnSpc>
                <a:spcPct val="115000"/>
              </a:lnSpc>
              <a:spcBef>
                <a:spcPts val="0"/>
              </a:spcBef>
              <a:spcAft>
                <a:spcPts val="0"/>
              </a:spcAft>
              <a:buNone/>
            </a:pPr>
            <a:endParaRPr sz="2400" dirty="0">
              <a:solidFill>
                <a:srgbClr val="000000"/>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endParaRPr sz="2400" dirty="0">
              <a:solidFill>
                <a:srgbClr val="00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83">
                                            <p:txEl>
                                              <p:pRg st="0" end="0"/>
                                            </p:txEl>
                                          </p:spTgt>
                                        </p:tgtEl>
                                        <p:attrNameLst>
                                          <p:attrName>style.visibility</p:attrName>
                                        </p:attrNameLst>
                                      </p:cBhvr>
                                      <p:to>
                                        <p:strVal val="visible"/>
                                      </p:to>
                                    </p:set>
                                    <p:anim calcmode="lin" valueType="num">
                                      <p:cBhvr additive="base">
                                        <p:cTn id="11" dur="1000"/>
                                        <p:tgtEl>
                                          <p:spTgt spid="83">
                                            <p:txEl>
                                              <p:pRg st="0" end="0"/>
                                            </p:txEl>
                                          </p:spTgt>
                                        </p:tgtEl>
                                        <p:attrNameLst>
                                          <p:attrName>ppt_w</p:attrName>
                                        </p:attrNameLst>
                                      </p:cBhvr>
                                      <p:tavLst>
                                        <p:tav tm="0">
                                          <p:val>
                                            <p:strVal val="0"/>
                                          </p:val>
                                        </p:tav>
                                        <p:tav tm="100000">
                                          <p:val>
                                            <p:strVal val="#ppt_w"/>
                                          </p:val>
                                        </p:tav>
                                      </p:tavLst>
                                    </p:anim>
                                    <p:anim calcmode="lin" valueType="num">
                                      <p:cBhvr additive="base">
                                        <p:cTn id="12" dur="1000"/>
                                        <p:tgtEl>
                                          <p:spTgt spid="83">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p17"/>
          <p:cNvSpPr txBox="1">
            <a:spLocks noGrp="1"/>
          </p:cNvSpPr>
          <p:nvPr>
            <p:ph type="title" idx="4294967295"/>
          </p:nvPr>
        </p:nvSpPr>
        <p:spPr>
          <a:xfrm>
            <a:off x="1511600" y="0"/>
            <a:ext cx="6006900" cy="85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Introduction</a:t>
            </a:r>
            <a:endParaRPr sz="6000" b="1" dirty="0"/>
          </a:p>
        </p:txBody>
      </p:sp>
      <p:pic>
        <p:nvPicPr>
          <p:cNvPr id="88" name="Google Shape;88;p17" descr="Group photo showing different racial group." title="Group of People"/>
          <p:cNvPicPr preferRelativeResize="0"/>
          <p:nvPr/>
        </p:nvPicPr>
        <p:blipFill>
          <a:blip r:embed="rId3">
            <a:alphaModFix/>
          </a:blip>
          <a:stretch>
            <a:fillRect/>
          </a:stretch>
        </p:blipFill>
        <p:spPr>
          <a:xfrm>
            <a:off x="1686806" y="957469"/>
            <a:ext cx="5945300" cy="3967274"/>
          </a:xfrm>
          <a:prstGeom prst="rect">
            <a:avLst/>
          </a:prstGeom>
          <a:noFill/>
          <a:ln>
            <a:noFill/>
          </a:ln>
        </p:spPr>
      </p:pic>
      <p:pic>
        <p:nvPicPr>
          <p:cNvPr id="89" name="Google Shape;89;p17" descr="Different sets of hands put together on top of each other showing bond of different ethnic group." title="Hands Together"/>
          <p:cNvPicPr preferRelativeResize="0"/>
          <p:nvPr/>
        </p:nvPicPr>
        <p:blipFill>
          <a:blip r:embed="rId4">
            <a:alphaModFix/>
          </a:blip>
          <a:stretch>
            <a:fillRect/>
          </a:stretch>
        </p:blipFill>
        <p:spPr>
          <a:xfrm>
            <a:off x="1724907" y="1057838"/>
            <a:ext cx="5869098" cy="39672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0"/>
                                        </p:tgtEl>
                                        <p:attrNameLst>
                                          <p:attrName>ppt_y</p:attrName>
                                        </p:attrNameLst>
                                      </p:cBhvr>
                                      <p:tavLst>
                                        <p:tav tm="0">
                                          <p:val>
                                            <p:strVal val="#ppt_y"/>
                                          </p:val>
                                        </p:tav>
                                        <p:tav tm="100000">
                                          <p:val>
                                            <p:strVal val="#ppt_y"/>
                                          </p:val>
                                        </p:tav>
                                      </p:tavLst>
                                    </p:anim>
                                    <p:anim calcmode="lin" valueType="num">
                                      <p:cBhvr>
                                        <p:cTn id="9"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0"/>
                                        </p:tgtEl>
                                      </p:cBhvr>
                                    </p:animEffect>
                                  </p:childTnLst>
                                </p:cTn>
                              </p:par>
                            </p:childTnLst>
                          </p:cTn>
                        </p:par>
                        <p:par>
                          <p:cTn id="12" fill="hold">
                            <p:stCondLst>
                              <p:cond delay="1050"/>
                            </p:stCondLst>
                            <p:childTnLst>
                              <p:par>
                                <p:cTn id="13" presetID="2" presetClass="exit" presetSubtype="2" fill="hold" nodeType="afterEffect">
                                  <p:stCondLst>
                                    <p:cond delay="2000"/>
                                  </p:stCondLst>
                                  <p:childTnLst>
                                    <p:anim calcmode="lin" valueType="num">
                                      <p:cBhvr additive="base">
                                        <p:cTn id="14" dur="1000"/>
                                        <p:tgtEl>
                                          <p:spTgt spid="88"/>
                                        </p:tgtEl>
                                        <p:attrNameLst>
                                          <p:attrName>ppt_x</p:attrName>
                                        </p:attrNameLst>
                                      </p:cBhvr>
                                      <p:tavLst>
                                        <p:tav tm="0">
                                          <p:val>
                                            <p:strVal val="ppt_x"/>
                                          </p:val>
                                        </p:tav>
                                        <p:tav tm="100000">
                                          <p:val>
                                            <p:strVal val="1+ppt_w/2"/>
                                          </p:val>
                                        </p:tav>
                                      </p:tavLst>
                                    </p:anim>
                                    <p:anim calcmode="lin" valueType="num">
                                      <p:cBhvr additive="base">
                                        <p:cTn id="15" dur="1000"/>
                                        <p:tgtEl>
                                          <p:spTgt spid="88"/>
                                        </p:tgtEl>
                                        <p:attrNameLst>
                                          <p:attrName>ppt_y</p:attrName>
                                        </p:attrNameLst>
                                      </p:cBhvr>
                                      <p:tavLst>
                                        <p:tav tm="0">
                                          <p:val>
                                            <p:strVal val="ppt_y"/>
                                          </p:val>
                                        </p:tav>
                                        <p:tav tm="100000">
                                          <p:val>
                                            <p:strVal val="ppt_y"/>
                                          </p:val>
                                        </p:tav>
                                      </p:tavLst>
                                    </p:anim>
                                    <p:set>
                                      <p:cBhvr>
                                        <p:cTn id="16" dur="1" fill="hold">
                                          <p:stCondLst>
                                            <p:cond delay="999"/>
                                          </p:stCondLst>
                                        </p:cTn>
                                        <p:tgtEl>
                                          <p:spTgt spid="88"/>
                                        </p:tgtEl>
                                        <p:attrNameLst>
                                          <p:attrName>style.visibility</p:attrName>
                                        </p:attrNameLst>
                                      </p:cBhvr>
                                      <p:to>
                                        <p:strVal val="hidden"/>
                                      </p:to>
                                    </p:set>
                                  </p:childTnLst>
                                </p:cTn>
                              </p:par>
                            </p:childTnLst>
                          </p:cTn>
                        </p:par>
                        <p:par>
                          <p:cTn id="17" fill="hold">
                            <p:stCondLst>
                              <p:cond delay="4050"/>
                            </p:stCondLst>
                            <p:childTnLst>
                              <p:par>
                                <p:cTn id="18" presetID="2" presetClass="entr" presetSubtype="8" fill="hold" nodeType="afterEffect">
                                  <p:stCondLst>
                                    <p:cond delay="0"/>
                                  </p:stCondLst>
                                  <p:childTnLst>
                                    <p:set>
                                      <p:cBhvr>
                                        <p:cTn id="19" dur="1" fill="hold">
                                          <p:stCondLst>
                                            <p:cond delay="0"/>
                                          </p:stCondLst>
                                        </p:cTn>
                                        <p:tgtEl>
                                          <p:spTgt spid="89"/>
                                        </p:tgtEl>
                                        <p:attrNameLst>
                                          <p:attrName>style.visibility</p:attrName>
                                        </p:attrNameLst>
                                      </p:cBhvr>
                                      <p:to>
                                        <p:strVal val="visible"/>
                                      </p:to>
                                    </p:set>
                                    <p:anim calcmode="lin" valueType="num">
                                      <p:cBhvr additive="base">
                                        <p:cTn id="20" dur="500" fill="hold"/>
                                        <p:tgtEl>
                                          <p:spTgt spid="89"/>
                                        </p:tgtEl>
                                        <p:attrNameLst>
                                          <p:attrName>ppt_x</p:attrName>
                                        </p:attrNameLst>
                                      </p:cBhvr>
                                      <p:tavLst>
                                        <p:tav tm="0">
                                          <p:val>
                                            <p:strVal val="0-#ppt_w/2"/>
                                          </p:val>
                                        </p:tav>
                                        <p:tav tm="100000">
                                          <p:val>
                                            <p:strVal val="#ppt_x"/>
                                          </p:val>
                                        </p:tav>
                                      </p:tavLst>
                                    </p:anim>
                                    <p:anim calcmode="lin" valueType="num">
                                      <p:cBhvr additive="base">
                                        <p:cTn id="21"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251150" y="691425"/>
            <a:ext cx="4071300" cy="25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500" b="1">
                <a:solidFill>
                  <a:srgbClr val="FFFFFF"/>
                </a:solidFill>
              </a:rPr>
              <a:t>Ethnicity</a:t>
            </a:r>
            <a:endParaRPr sz="7500" b="1">
              <a:solidFill>
                <a:srgbClr val="FFFFFF"/>
              </a:solidFill>
            </a:endParaRPr>
          </a:p>
          <a:p>
            <a:pPr marL="0" lvl="0" indent="0" algn="l" rtl="0">
              <a:spcBef>
                <a:spcPts val="0"/>
              </a:spcBef>
              <a:spcAft>
                <a:spcPts val="0"/>
              </a:spcAft>
              <a:buNone/>
            </a:pPr>
            <a:r>
              <a:rPr lang="en" sz="7500"/>
              <a:t>What Is</a:t>
            </a:r>
            <a:r>
              <a:rPr lang="en" sz="7500">
                <a:latin typeface="Arial"/>
                <a:ea typeface="Arial"/>
                <a:cs typeface="Arial"/>
                <a:sym typeface="Arial"/>
              </a:rPr>
              <a:t>?</a:t>
            </a:r>
            <a:endParaRPr sz="7500" b="1">
              <a:solidFill>
                <a:srgbClr val="FFFFFF"/>
              </a:solidFill>
            </a:endParaRPr>
          </a:p>
        </p:txBody>
      </p:sp>
      <p:sp>
        <p:nvSpPr>
          <p:cNvPr id="96" name="Google Shape;96;p18"/>
          <p:cNvSpPr txBox="1"/>
          <p:nvPr/>
        </p:nvSpPr>
        <p:spPr>
          <a:xfrm>
            <a:off x="4661825" y="400675"/>
            <a:ext cx="4136700" cy="45156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Century Gothic"/>
              <a:buChar char="●"/>
            </a:pPr>
            <a:r>
              <a:rPr lang="en" sz="3000">
                <a:latin typeface="Century Gothic"/>
                <a:ea typeface="Century Gothic"/>
                <a:cs typeface="Century Gothic"/>
                <a:sym typeface="Century Gothic"/>
              </a:rPr>
              <a:t>Shared culture and way of life</a:t>
            </a:r>
            <a:endParaRPr sz="3000">
              <a:latin typeface="Century Gothic"/>
              <a:ea typeface="Century Gothic"/>
              <a:cs typeface="Century Gothic"/>
              <a:sym typeface="Century Gothic"/>
            </a:endParaRPr>
          </a:p>
          <a:p>
            <a:pPr marL="1371600" lvl="2" indent="-419100" algn="l" rtl="0">
              <a:spcBef>
                <a:spcPts val="0"/>
              </a:spcBef>
              <a:spcAft>
                <a:spcPts val="0"/>
              </a:spcAft>
              <a:buSzPts val="3000"/>
              <a:buFont typeface="Century Gothic"/>
              <a:buChar char="■"/>
            </a:pPr>
            <a:r>
              <a:rPr lang="en" sz="3000">
                <a:latin typeface="Century Gothic"/>
                <a:ea typeface="Century Gothic"/>
                <a:cs typeface="Century Gothic"/>
                <a:sym typeface="Century Gothic"/>
              </a:rPr>
              <a:t>Language</a:t>
            </a:r>
            <a:endParaRPr sz="3000">
              <a:latin typeface="Century Gothic"/>
              <a:ea typeface="Century Gothic"/>
              <a:cs typeface="Century Gothic"/>
              <a:sym typeface="Century Gothic"/>
            </a:endParaRPr>
          </a:p>
          <a:p>
            <a:pPr marL="1371600" lvl="2" indent="-419100" algn="l" rtl="0">
              <a:spcBef>
                <a:spcPts val="0"/>
              </a:spcBef>
              <a:spcAft>
                <a:spcPts val="0"/>
              </a:spcAft>
              <a:buSzPts val="3000"/>
              <a:buFont typeface="Century Gothic"/>
              <a:buChar char="■"/>
            </a:pPr>
            <a:r>
              <a:rPr lang="en" sz="3000">
                <a:latin typeface="Century Gothic"/>
                <a:ea typeface="Century Gothic"/>
                <a:cs typeface="Century Gothic"/>
                <a:sym typeface="Century Gothic"/>
              </a:rPr>
              <a:t>Religion</a:t>
            </a:r>
            <a:endParaRPr sz="3000">
              <a:latin typeface="Century Gothic"/>
              <a:ea typeface="Century Gothic"/>
              <a:cs typeface="Century Gothic"/>
              <a:sym typeface="Century Gothic"/>
            </a:endParaRPr>
          </a:p>
          <a:p>
            <a:pPr marL="1371600" lvl="2" indent="-419100" algn="l" rtl="0">
              <a:spcBef>
                <a:spcPts val="0"/>
              </a:spcBef>
              <a:spcAft>
                <a:spcPts val="0"/>
              </a:spcAft>
              <a:buSzPts val="3000"/>
              <a:buFont typeface="Century Gothic"/>
              <a:buChar char="■"/>
            </a:pPr>
            <a:r>
              <a:rPr lang="en" sz="3000">
                <a:latin typeface="Century Gothic"/>
                <a:ea typeface="Century Gothic"/>
                <a:cs typeface="Century Gothic"/>
                <a:sym typeface="Century Gothic"/>
              </a:rPr>
              <a:t>Culture </a:t>
            </a:r>
            <a:endParaRPr sz="3000">
              <a:latin typeface="Century Gothic"/>
              <a:ea typeface="Century Gothic"/>
              <a:cs typeface="Century Gothic"/>
              <a:sym typeface="Century Gothic"/>
            </a:endParaRPr>
          </a:p>
          <a:p>
            <a:pPr marL="1828800" lvl="3" indent="-419100" algn="l" rtl="0">
              <a:spcBef>
                <a:spcPts val="0"/>
              </a:spcBef>
              <a:spcAft>
                <a:spcPts val="0"/>
              </a:spcAft>
              <a:buSzPts val="3000"/>
              <a:buFont typeface="Century Gothic"/>
              <a:buChar char="●"/>
            </a:pPr>
            <a:r>
              <a:rPr lang="en" sz="3000">
                <a:latin typeface="Century Gothic"/>
                <a:ea typeface="Century Gothic"/>
                <a:cs typeface="Century Gothic"/>
                <a:sym typeface="Century Gothic"/>
              </a:rPr>
              <a:t>Food </a:t>
            </a:r>
            <a:endParaRPr sz="3000">
              <a:latin typeface="Century Gothic"/>
              <a:ea typeface="Century Gothic"/>
              <a:cs typeface="Century Gothic"/>
              <a:sym typeface="Century Gothic"/>
            </a:endParaRPr>
          </a:p>
          <a:p>
            <a:pPr marL="1828800" lvl="3" indent="-419100" algn="l" rtl="0">
              <a:spcBef>
                <a:spcPts val="0"/>
              </a:spcBef>
              <a:spcAft>
                <a:spcPts val="0"/>
              </a:spcAft>
              <a:buSzPts val="3000"/>
              <a:buFont typeface="Century Gothic"/>
              <a:buChar char="●"/>
            </a:pPr>
            <a:r>
              <a:rPr lang="en" sz="3000">
                <a:latin typeface="Century Gothic"/>
                <a:ea typeface="Century Gothic"/>
                <a:cs typeface="Century Gothic"/>
                <a:sym typeface="Century Gothic"/>
              </a:rPr>
              <a:t>Clothing</a:t>
            </a:r>
            <a:endParaRPr sz="3000">
              <a:latin typeface="Century Gothic"/>
              <a:ea typeface="Century Gothic"/>
              <a:cs typeface="Century Gothic"/>
              <a:sym typeface="Century Gothic"/>
            </a:endParaRPr>
          </a:p>
          <a:p>
            <a:pPr marL="1828800" lvl="3" indent="-419100" algn="l" rtl="0">
              <a:spcBef>
                <a:spcPts val="0"/>
              </a:spcBef>
              <a:spcAft>
                <a:spcPts val="0"/>
              </a:spcAft>
              <a:buSzPts val="3000"/>
              <a:buFont typeface="Century Gothic"/>
              <a:buChar char="●"/>
            </a:pPr>
            <a:r>
              <a:rPr lang="en" sz="3000">
                <a:latin typeface="Century Gothic"/>
                <a:ea typeface="Century Gothic"/>
                <a:cs typeface="Century Gothic"/>
                <a:sym typeface="Century Gothic"/>
              </a:rPr>
              <a:t>Music</a:t>
            </a:r>
            <a:endParaRPr sz="3000">
              <a:latin typeface="Century Gothic"/>
              <a:ea typeface="Century Gothic"/>
              <a:cs typeface="Century Gothic"/>
              <a:sym typeface="Century Gothic"/>
            </a:endParaRPr>
          </a:p>
          <a:p>
            <a:pPr marL="1828800" lvl="3" indent="-419100" algn="l" rtl="0">
              <a:spcBef>
                <a:spcPts val="0"/>
              </a:spcBef>
              <a:spcAft>
                <a:spcPts val="0"/>
              </a:spcAft>
              <a:buSzPts val="3000"/>
              <a:buFont typeface="Century Gothic"/>
              <a:buChar char="●"/>
            </a:pPr>
            <a:r>
              <a:rPr lang="en" sz="3000">
                <a:latin typeface="Century Gothic"/>
                <a:ea typeface="Century Gothic"/>
                <a:cs typeface="Century Gothic"/>
                <a:sym typeface="Century Gothic"/>
              </a:rPr>
              <a:t>Art </a:t>
            </a:r>
            <a:endParaRPr sz="3000">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95">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96">
                                            <p:txEl>
                                              <p:pRg st="0" end="0"/>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0"/>
                                  </p:stCondLst>
                                  <p:childTnLst>
                                    <p:set>
                                      <p:cBhvr>
                                        <p:cTn id="15" dur="1" fill="hold">
                                          <p:stCondLst>
                                            <p:cond delay="0"/>
                                          </p:stCondLst>
                                        </p:cTn>
                                        <p:tgtEl>
                                          <p:spTgt spid="96">
                                            <p:txEl>
                                              <p:pRg st="1" end="1"/>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0"/>
                                  </p:stCondLst>
                                  <p:childTnLst>
                                    <p:set>
                                      <p:cBhvr>
                                        <p:cTn id="18" dur="1" fill="hold">
                                          <p:stCondLst>
                                            <p:cond delay="0"/>
                                          </p:stCondLst>
                                        </p:cTn>
                                        <p:tgtEl>
                                          <p:spTgt spid="96">
                                            <p:txEl>
                                              <p:pRg st="2" end="2"/>
                                            </p:txEl>
                                          </p:spTgt>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0"/>
                                  </p:stCondLst>
                                  <p:childTnLst>
                                    <p:set>
                                      <p:cBhvr>
                                        <p:cTn id="24" dur="1" fill="hold">
                                          <p:stCondLst>
                                            <p:cond delay="0"/>
                                          </p:stCondLst>
                                        </p:cTn>
                                        <p:tgtEl>
                                          <p:spTgt spid="96">
                                            <p:txEl>
                                              <p:pRg st="4" end="4"/>
                                            </p:txEl>
                                          </p:spTgt>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nodeType="afterEffect">
                                  <p:stCondLst>
                                    <p:cond delay="0"/>
                                  </p:stCondLst>
                                  <p:childTnLst>
                                    <p:set>
                                      <p:cBhvr>
                                        <p:cTn id="27" dur="1" fill="hold">
                                          <p:stCondLst>
                                            <p:cond delay="0"/>
                                          </p:stCondLst>
                                        </p:cTn>
                                        <p:tgtEl>
                                          <p:spTgt spid="96">
                                            <p:txEl>
                                              <p:pRg st="5" end="5"/>
                                            </p:txEl>
                                          </p:spTgt>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0"/>
                                  </p:stCondLst>
                                  <p:childTnLst>
                                    <p:set>
                                      <p:cBhvr>
                                        <p:cTn id="30" dur="1" fill="hold">
                                          <p:stCondLst>
                                            <p:cond delay="0"/>
                                          </p:stCondLst>
                                        </p:cTn>
                                        <p:tgtEl>
                                          <p:spTgt spid="96">
                                            <p:txEl>
                                              <p:pRg st="6" end="6"/>
                                            </p:txEl>
                                          </p:spTgt>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nodeType="afterEffect">
                                  <p:stCondLst>
                                    <p:cond delay="0"/>
                                  </p:stCondLst>
                                  <p:childTnLst>
                                    <p:set>
                                      <p:cBhvr>
                                        <p:cTn id="33" dur="1" fill="hold">
                                          <p:stCondLst>
                                            <p:cond delay="0"/>
                                          </p:stCondLst>
                                        </p:cTn>
                                        <p:tgtEl>
                                          <p:spTgt spid="9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2" name="Title 1">
            <a:extLst>
              <a:ext uri="{FF2B5EF4-FFF2-40B4-BE49-F238E27FC236}">
                <a16:creationId xmlns:a16="http://schemas.microsoft.com/office/drawing/2014/main" id="{CC6EEDCD-234C-794F-98C3-836562838197}"/>
              </a:ext>
            </a:extLst>
          </p:cNvPr>
          <p:cNvSpPr>
            <a:spLocks noGrp="1"/>
          </p:cNvSpPr>
          <p:nvPr>
            <p:ph type="title" idx="4294967295"/>
          </p:nvPr>
        </p:nvSpPr>
        <p:spPr>
          <a:xfrm>
            <a:off x="996036" y="4382222"/>
            <a:ext cx="6649101" cy="572700"/>
          </a:xfrm>
        </p:spPr>
        <p:txBody>
          <a:bodyPr/>
          <a:lstStyle/>
          <a:p>
            <a:pPr algn="ctr"/>
            <a:r>
              <a:rPr lang="en-US" sz="4000" dirty="0">
                <a:solidFill>
                  <a:schemeClr val="bg1"/>
                </a:solidFill>
              </a:rPr>
              <a:t>What is </a:t>
            </a:r>
            <a:r>
              <a:rPr lang="en-US" sz="4000" b="1" dirty="0">
                <a:solidFill>
                  <a:schemeClr val="bg1"/>
                </a:solidFill>
              </a:rPr>
              <a:t>Ethnicity?</a:t>
            </a:r>
          </a:p>
        </p:txBody>
      </p:sp>
      <p:pic>
        <p:nvPicPr>
          <p:cNvPr id="101" name="Image 1" descr="Image showing traditional food." title="Traditional Food"/>
          <p:cNvPicPr preferRelativeResize="0"/>
          <p:nvPr/>
        </p:nvPicPr>
        <p:blipFill>
          <a:blip r:embed="rId3">
            <a:alphaModFix/>
          </a:blip>
          <a:stretch>
            <a:fillRect/>
          </a:stretch>
        </p:blipFill>
        <p:spPr>
          <a:xfrm>
            <a:off x="1295500" y="74300"/>
            <a:ext cx="6724523" cy="4279347"/>
          </a:xfrm>
          <a:prstGeom prst="rect">
            <a:avLst/>
          </a:prstGeom>
          <a:noFill/>
          <a:ln>
            <a:noFill/>
          </a:ln>
        </p:spPr>
      </p:pic>
      <p:pic>
        <p:nvPicPr>
          <p:cNvPr id="102" name="Image 2" descr="Dialogue bubbles showing different language." title="Dialogue bubbles"/>
          <p:cNvPicPr preferRelativeResize="0"/>
          <p:nvPr/>
        </p:nvPicPr>
        <p:blipFill>
          <a:blip r:embed="rId4">
            <a:alphaModFix/>
          </a:blip>
          <a:stretch>
            <a:fillRect/>
          </a:stretch>
        </p:blipFill>
        <p:spPr>
          <a:xfrm>
            <a:off x="1406750" y="900"/>
            <a:ext cx="6537073" cy="4336499"/>
          </a:xfrm>
          <a:prstGeom prst="rect">
            <a:avLst/>
          </a:prstGeom>
          <a:noFill/>
          <a:ln>
            <a:noFill/>
          </a:ln>
        </p:spPr>
      </p:pic>
      <p:pic>
        <p:nvPicPr>
          <p:cNvPr id="103" name="Image 3" descr="Women wearing traditional costume performing on the street." title="Traditional Dance"/>
          <p:cNvPicPr preferRelativeResize="0"/>
          <p:nvPr/>
        </p:nvPicPr>
        <p:blipFill>
          <a:blip r:embed="rId5">
            <a:alphaModFix/>
          </a:blip>
          <a:stretch>
            <a:fillRect/>
          </a:stretch>
        </p:blipFill>
        <p:spPr>
          <a:xfrm>
            <a:off x="1378100" y="60850"/>
            <a:ext cx="6537076" cy="4279351"/>
          </a:xfrm>
          <a:prstGeom prst="rect">
            <a:avLst/>
          </a:prstGeom>
          <a:noFill/>
          <a:ln>
            <a:noFill/>
          </a:ln>
        </p:spPr>
      </p:pic>
      <p:pic>
        <p:nvPicPr>
          <p:cNvPr id="104" name="Image 4" descr="African American man playing music using the trumpet." title="African American Musician"/>
          <p:cNvPicPr preferRelativeResize="0"/>
          <p:nvPr/>
        </p:nvPicPr>
        <p:blipFill>
          <a:blip r:embed="rId6">
            <a:alphaModFix/>
          </a:blip>
          <a:stretch>
            <a:fillRect/>
          </a:stretch>
        </p:blipFill>
        <p:spPr>
          <a:xfrm>
            <a:off x="1433300" y="60850"/>
            <a:ext cx="6579077" cy="4279351"/>
          </a:xfrm>
          <a:prstGeom prst="rect">
            <a:avLst/>
          </a:prstGeom>
          <a:noFill/>
          <a:ln>
            <a:noFill/>
          </a:ln>
        </p:spPr>
      </p:pic>
      <p:pic>
        <p:nvPicPr>
          <p:cNvPr id="105" name="Image 5" descr="A group of men and women dancing with splash of colors on their body wearing traditional attire." title="Men and Women in Color"/>
          <p:cNvPicPr preferRelativeResize="0"/>
          <p:nvPr/>
        </p:nvPicPr>
        <p:blipFill>
          <a:blip r:embed="rId7">
            <a:alphaModFix/>
          </a:blip>
          <a:stretch>
            <a:fillRect/>
          </a:stretch>
        </p:blipFill>
        <p:spPr>
          <a:xfrm>
            <a:off x="1378100" y="60850"/>
            <a:ext cx="6537073" cy="4279351"/>
          </a:xfrm>
          <a:prstGeom prst="rect">
            <a:avLst/>
          </a:prstGeom>
          <a:noFill/>
          <a:ln>
            <a:noFill/>
          </a:ln>
        </p:spPr>
      </p:pic>
      <p:pic>
        <p:nvPicPr>
          <p:cNvPr id="106" name="Image 6" descr="A pair of Thai dressed in traditional attire dancing." title="Traditional Thai Dance"/>
          <p:cNvPicPr preferRelativeResize="0"/>
          <p:nvPr/>
        </p:nvPicPr>
        <p:blipFill>
          <a:blip r:embed="rId8">
            <a:alphaModFix/>
          </a:blip>
          <a:stretch>
            <a:fillRect/>
          </a:stretch>
        </p:blipFill>
        <p:spPr>
          <a:xfrm>
            <a:off x="1145300" y="45725"/>
            <a:ext cx="7002663" cy="4336500"/>
          </a:xfrm>
          <a:prstGeom prst="rect">
            <a:avLst/>
          </a:prstGeom>
          <a:noFill/>
          <a:ln>
            <a:noFill/>
          </a:ln>
        </p:spPr>
      </p:pic>
      <p:pic>
        <p:nvPicPr>
          <p:cNvPr id="11" name="Image 6" descr="A pair of Thai dressed in traditional attire dancing." title="Traditional Thai Dance">
            <a:extLst>
              <a:ext uri="{FF2B5EF4-FFF2-40B4-BE49-F238E27FC236}">
                <a16:creationId xmlns:a16="http://schemas.microsoft.com/office/drawing/2014/main" id="{3EC5DBB8-B9C5-1446-9046-A1D5B4E3D587}"/>
              </a:ext>
            </a:extLst>
          </p:cNvPr>
          <p:cNvPicPr preferRelativeResize="0"/>
          <p:nvPr/>
        </p:nvPicPr>
        <p:blipFill>
          <a:blip r:embed="rId8">
            <a:alphaModFix/>
          </a:blip>
          <a:stretch>
            <a:fillRect/>
          </a:stretch>
        </p:blipFill>
        <p:spPr>
          <a:xfrm>
            <a:off x="1123977" y="45724"/>
            <a:ext cx="7002663" cy="4336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accel="50000" decel="50000" fill="hold" nodeType="afterEffect">
                                  <p:stCondLst>
                                    <p:cond delay="0"/>
                                  </p:stCondLst>
                                  <p:childTnLst>
                                    <p:anim calcmode="lin" valueType="num">
                                      <p:cBhvr additive="base">
                                        <p:cTn id="6" dur="1000"/>
                                        <p:tgtEl>
                                          <p:spTgt spid="106"/>
                                        </p:tgtEl>
                                        <p:attrNameLst>
                                          <p:attrName>ppt_x</p:attrName>
                                        </p:attrNameLst>
                                      </p:cBhvr>
                                      <p:tavLst>
                                        <p:tav tm="0">
                                          <p:val>
                                            <p:strVal val="ppt_x"/>
                                          </p:val>
                                        </p:tav>
                                        <p:tav tm="100000">
                                          <p:val>
                                            <p:strVal val="0-ppt_w/2"/>
                                          </p:val>
                                        </p:tav>
                                      </p:tavLst>
                                    </p:anim>
                                    <p:anim calcmode="lin" valueType="num">
                                      <p:cBhvr additive="base">
                                        <p:cTn id="7" dur="1000"/>
                                        <p:tgtEl>
                                          <p:spTgt spid="106"/>
                                        </p:tgtEl>
                                        <p:attrNameLst>
                                          <p:attrName>ppt_y</p:attrName>
                                        </p:attrNameLst>
                                      </p:cBhvr>
                                      <p:tavLst>
                                        <p:tav tm="0">
                                          <p:val>
                                            <p:strVal val="ppt_y"/>
                                          </p:val>
                                        </p:tav>
                                        <p:tav tm="100000">
                                          <p:val>
                                            <p:strVal val="ppt_y"/>
                                          </p:val>
                                        </p:tav>
                                      </p:tavLst>
                                    </p:anim>
                                    <p:set>
                                      <p:cBhvr>
                                        <p:cTn id="8" dur="1" fill="hold">
                                          <p:stCondLst>
                                            <p:cond delay="999"/>
                                          </p:stCondLst>
                                        </p:cTn>
                                        <p:tgtEl>
                                          <p:spTgt spid="106"/>
                                        </p:tgtEl>
                                        <p:attrNameLst>
                                          <p:attrName>style.visibility</p:attrName>
                                        </p:attrNameLst>
                                      </p:cBhvr>
                                      <p:to>
                                        <p:strVal val="hidden"/>
                                      </p:to>
                                    </p:set>
                                  </p:childTnLst>
                                </p:cTn>
                              </p:par>
                            </p:childTnLst>
                          </p:cTn>
                        </p:par>
                        <p:par>
                          <p:cTn id="9" fill="hold">
                            <p:stCondLst>
                              <p:cond delay="1000"/>
                            </p:stCondLst>
                            <p:childTnLst>
                              <p:par>
                                <p:cTn id="10" presetID="2" presetClass="exit" presetSubtype="8" accel="50000" decel="50000" fill="hold" nodeType="afterEffect">
                                  <p:stCondLst>
                                    <p:cond delay="0"/>
                                  </p:stCondLst>
                                  <p:childTnLst>
                                    <p:anim calcmode="lin" valueType="num">
                                      <p:cBhvr additive="base">
                                        <p:cTn id="11" dur="1000"/>
                                        <p:tgtEl>
                                          <p:spTgt spid="105"/>
                                        </p:tgtEl>
                                        <p:attrNameLst>
                                          <p:attrName>ppt_x</p:attrName>
                                        </p:attrNameLst>
                                      </p:cBhvr>
                                      <p:tavLst>
                                        <p:tav tm="0">
                                          <p:val>
                                            <p:strVal val="ppt_x"/>
                                          </p:val>
                                        </p:tav>
                                        <p:tav tm="100000">
                                          <p:val>
                                            <p:strVal val="0-ppt_w/2"/>
                                          </p:val>
                                        </p:tav>
                                      </p:tavLst>
                                    </p:anim>
                                    <p:anim calcmode="lin" valueType="num">
                                      <p:cBhvr additive="base">
                                        <p:cTn id="12" dur="1000"/>
                                        <p:tgtEl>
                                          <p:spTgt spid="105"/>
                                        </p:tgtEl>
                                        <p:attrNameLst>
                                          <p:attrName>ppt_y</p:attrName>
                                        </p:attrNameLst>
                                      </p:cBhvr>
                                      <p:tavLst>
                                        <p:tav tm="0">
                                          <p:val>
                                            <p:strVal val="ppt_y"/>
                                          </p:val>
                                        </p:tav>
                                        <p:tav tm="100000">
                                          <p:val>
                                            <p:strVal val="ppt_y"/>
                                          </p:val>
                                        </p:tav>
                                      </p:tavLst>
                                    </p:anim>
                                    <p:set>
                                      <p:cBhvr>
                                        <p:cTn id="13" dur="1" fill="hold">
                                          <p:stCondLst>
                                            <p:cond delay="999"/>
                                          </p:stCondLst>
                                        </p:cTn>
                                        <p:tgtEl>
                                          <p:spTgt spid="105"/>
                                        </p:tgtEl>
                                        <p:attrNameLst>
                                          <p:attrName>style.visibility</p:attrName>
                                        </p:attrNameLst>
                                      </p:cBhvr>
                                      <p:to>
                                        <p:strVal val="hidden"/>
                                      </p:to>
                                    </p:set>
                                  </p:childTnLst>
                                </p:cTn>
                              </p:par>
                            </p:childTnLst>
                          </p:cTn>
                        </p:par>
                        <p:par>
                          <p:cTn id="14" fill="hold">
                            <p:stCondLst>
                              <p:cond delay="2000"/>
                            </p:stCondLst>
                            <p:childTnLst>
                              <p:par>
                                <p:cTn id="15" presetID="2" presetClass="exit" presetSubtype="8" accel="50000" decel="50000" fill="hold" nodeType="afterEffect">
                                  <p:stCondLst>
                                    <p:cond delay="0"/>
                                  </p:stCondLst>
                                  <p:childTnLst>
                                    <p:anim calcmode="lin" valueType="num">
                                      <p:cBhvr additive="base">
                                        <p:cTn id="16" dur="1000"/>
                                        <p:tgtEl>
                                          <p:spTgt spid="104"/>
                                        </p:tgtEl>
                                        <p:attrNameLst>
                                          <p:attrName>ppt_x</p:attrName>
                                        </p:attrNameLst>
                                      </p:cBhvr>
                                      <p:tavLst>
                                        <p:tav tm="0">
                                          <p:val>
                                            <p:strVal val="ppt_x"/>
                                          </p:val>
                                        </p:tav>
                                        <p:tav tm="100000">
                                          <p:val>
                                            <p:strVal val="0-ppt_w/2"/>
                                          </p:val>
                                        </p:tav>
                                      </p:tavLst>
                                    </p:anim>
                                    <p:anim calcmode="lin" valueType="num">
                                      <p:cBhvr additive="base">
                                        <p:cTn id="17" dur="1000"/>
                                        <p:tgtEl>
                                          <p:spTgt spid="104"/>
                                        </p:tgtEl>
                                        <p:attrNameLst>
                                          <p:attrName>ppt_y</p:attrName>
                                        </p:attrNameLst>
                                      </p:cBhvr>
                                      <p:tavLst>
                                        <p:tav tm="0">
                                          <p:val>
                                            <p:strVal val="ppt_y"/>
                                          </p:val>
                                        </p:tav>
                                        <p:tav tm="100000">
                                          <p:val>
                                            <p:strVal val="ppt_y"/>
                                          </p:val>
                                        </p:tav>
                                      </p:tavLst>
                                    </p:anim>
                                    <p:set>
                                      <p:cBhvr>
                                        <p:cTn id="18" dur="1" fill="hold">
                                          <p:stCondLst>
                                            <p:cond delay="999"/>
                                          </p:stCondLst>
                                        </p:cTn>
                                        <p:tgtEl>
                                          <p:spTgt spid="104"/>
                                        </p:tgtEl>
                                        <p:attrNameLst>
                                          <p:attrName>style.visibility</p:attrName>
                                        </p:attrNameLst>
                                      </p:cBhvr>
                                      <p:to>
                                        <p:strVal val="hidden"/>
                                      </p:to>
                                    </p:set>
                                  </p:childTnLst>
                                </p:cTn>
                              </p:par>
                            </p:childTnLst>
                          </p:cTn>
                        </p:par>
                        <p:par>
                          <p:cTn id="19" fill="hold">
                            <p:stCondLst>
                              <p:cond delay="3000"/>
                            </p:stCondLst>
                            <p:childTnLst>
                              <p:par>
                                <p:cTn id="20" presetID="2" presetClass="exit" presetSubtype="8" accel="50000" decel="50000" fill="hold" nodeType="afterEffect">
                                  <p:stCondLst>
                                    <p:cond delay="0"/>
                                  </p:stCondLst>
                                  <p:childTnLst>
                                    <p:anim calcmode="lin" valueType="num">
                                      <p:cBhvr additive="base">
                                        <p:cTn id="21" dur="1000"/>
                                        <p:tgtEl>
                                          <p:spTgt spid="103"/>
                                        </p:tgtEl>
                                        <p:attrNameLst>
                                          <p:attrName>ppt_x</p:attrName>
                                        </p:attrNameLst>
                                      </p:cBhvr>
                                      <p:tavLst>
                                        <p:tav tm="0">
                                          <p:val>
                                            <p:strVal val="ppt_x"/>
                                          </p:val>
                                        </p:tav>
                                        <p:tav tm="100000">
                                          <p:val>
                                            <p:strVal val="0-ppt_w/2"/>
                                          </p:val>
                                        </p:tav>
                                      </p:tavLst>
                                    </p:anim>
                                    <p:anim calcmode="lin" valueType="num">
                                      <p:cBhvr additive="base">
                                        <p:cTn id="22" dur="1000"/>
                                        <p:tgtEl>
                                          <p:spTgt spid="103"/>
                                        </p:tgtEl>
                                        <p:attrNameLst>
                                          <p:attrName>ppt_y</p:attrName>
                                        </p:attrNameLst>
                                      </p:cBhvr>
                                      <p:tavLst>
                                        <p:tav tm="0">
                                          <p:val>
                                            <p:strVal val="ppt_y"/>
                                          </p:val>
                                        </p:tav>
                                        <p:tav tm="100000">
                                          <p:val>
                                            <p:strVal val="ppt_y"/>
                                          </p:val>
                                        </p:tav>
                                      </p:tavLst>
                                    </p:anim>
                                    <p:set>
                                      <p:cBhvr>
                                        <p:cTn id="23" dur="1" fill="hold">
                                          <p:stCondLst>
                                            <p:cond delay="999"/>
                                          </p:stCondLst>
                                        </p:cTn>
                                        <p:tgtEl>
                                          <p:spTgt spid="103"/>
                                        </p:tgtEl>
                                        <p:attrNameLst>
                                          <p:attrName>style.visibility</p:attrName>
                                        </p:attrNameLst>
                                      </p:cBhvr>
                                      <p:to>
                                        <p:strVal val="hidden"/>
                                      </p:to>
                                    </p:set>
                                  </p:childTnLst>
                                </p:cTn>
                              </p:par>
                            </p:childTnLst>
                          </p:cTn>
                        </p:par>
                        <p:par>
                          <p:cTn id="24" fill="hold">
                            <p:stCondLst>
                              <p:cond delay="4000"/>
                            </p:stCondLst>
                            <p:childTnLst>
                              <p:par>
                                <p:cTn id="25" presetID="2" presetClass="exit" presetSubtype="8" accel="50000" decel="50000" fill="hold" nodeType="afterEffect">
                                  <p:stCondLst>
                                    <p:cond delay="0"/>
                                  </p:stCondLst>
                                  <p:childTnLst>
                                    <p:anim calcmode="lin" valueType="num">
                                      <p:cBhvr additive="base">
                                        <p:cTn id="26" dur="1000"/>
                                        <p:tgtEl>
                                          <p:spTgt spid="102"/>
                                        </p:tgtEl>
                                        <p:attrNameLst>
                                          <p:attrName>ppt_x</p:attrName>
                                        </p:attrNameLst>
                                      </p:cBhvr>
                                      <p:tavLst>
                                        <p:tav tm="0">
                                          <p:val>
                                            <p:strVal val="ppt_x"/>
                                          </p:val>
                                        </p:tav>
                                        <p:tav tm="100000">
                                          <p:val>
                                            <p:strVal val="0-ppt_w/2"/>
                                          </p:val>
                                        </p:tav>
                                      </p:tavLst>
                                    </p:anim>
                                    <p:anim calcmode="lin" valueType="num">
                                      <p:cBhvr additive="base">
                                        <p:cTn id="27" dur="1000"/>
                                        <p:tgtEl>
                                          <p:spTgt spid="102"/>
                                        </p:tgtEl>
                                        <p:attrNameLst>
                                          <p:attrName>ppt_y</p:attrName>
                                        </p:attrNameLst>
                                      </p:cBhvr>
                                      <p:tavLst>
                                        <p:tav tm="0">
                                          <p:val>
                                            <p:strVal val="ppt_y"/>
                                          </p:val>
                                        </p:tav>
                                        <p:tav tm="100000">
                                          <p:val>
                                            <p:strVal val="ppt_y"/>
                                          </p:val>
                                        </p:tav>
                                      </p:tavLst>
                                    </p:anim>
                                    <p:set>
                                      <p:cBhvr>
                                        <p:cTn id="28" dur="1" fill="hold">
                                          <p:stCondLst>
                                            <p:cond delay="999"/>
                                          </p:stCondLst>
                                        </p:cTn>
                                        <p:tgtEl>
                                          <p:spTgt spid="102"/>
                                        </p:tgtEl>
                                        <p:attrNameLst>
                                          <p:attrName>style.visibility</p:attrName>
                                        </p:attrNameLst>
                                      </p:cBhvr>
                                      <p:to>
                                        <p:strVal val="hidden"/>
                                      </p:to>
                                    </p:set>
                                  </p:childTnLst>
                                </p:cTn>
                              </p:par>
                            </p:childTnLst>
                          </p:cTn>
                        </p:par>
                        <p:par>
                          <p:cTn id="29" fill="hold">
                            <p:stCondLst>
                              <p:cond delay="5000"/>
                            </p:stCondLst>
                            <p:childTnLst>
                              <p:par>
                                <p:cTn id="30" presetID="2" presetClass="exit" presetSubtype="8" accel="50000" decel="50000" fill="hold" nodeType="afterEffect">
                                  <p:stCondLst>
                                    <p:cond delay="0"/>
                                  </p:stCondLst>
                                  <p:childTnLst>
                                    <p:anim calcmode="lin" valueType="num">
                                      <p:cBhvr additive="base">
                                        <p:cTn id="31" dur="1000"/>
                                        <p:tgtEl>
                                          <p:spTgt spid="101"/>
                                        </p:tgtEl>
                                        <p:attrNameLst>
                                          <p:attrName>ppt_x</p:attrName>
                                        </p:attrNameLst>
                                      </p:cBhvr>
                                      <p:tavLst>
                                        <p:tav tm="0">
                                          <p:val>
                                            <p:strVal val="ppt_x"/>
                                          </p:val>
                                        </p:tav>
                                        <p:tav tm="100000">
                                          <p:val>
                                            <p:strVal val="0-ppt_w/2"/>
                                          </p:val>
                                        </p:tav>
                                      </p:tavLst>
                                    </p:anim>
                                    <p:anim calcmode="lin" valueType="num">
                                      <p:cBhvr additive="base">
                                        <p:cTn id="32" dur="1000"/>
                                        <p:tgtEl>
                                          <p:spTgt spid="101"/>
                                        </p:tgtEl>
                                        <p:attrNameLst>
                                          <p:attrName>ppt_y</p:attrName>
                                        </p:attrNameLst>
                                      </p:cBhvr>
                                      <p:tavLst>
                                        <p:tav tm="0">
                                          <p:val>
                                            <p:strVal val="ppt_y"/>
                                          </p:val>
                                        </p:tav>
                                        <p:tav tm="100000">
                                          <p:val>
                                            <p:strVal val="ppt_y"/>
                                          </p:val>
                                        </p:tav>
                                      </p:tavLst>
                                    </p:anim>
                                    <p:set>
                                      <p:cBhvr>
                                        <p:cTn id="33" dur="1" fill="hold">
                                          <p:stCondLst>
                                            <p:cond delay="999"/>
                                          </p:stCondLst>
                                        </p:cTn>
                                        <p:tgtEl>
                                          <p:spTgt spid="101"/>
                                        </p:tgtEl>
                                        <p:attrNameLst>
                                          <p:attrName>style.visibility</p:attrName>
                                        </p:attrNameLst>
                                      </p:cBhvr>
                                      <p:to>
                                        <p:strVal val="hidden"/>
                                      </p:to>
                                    </p:set>
                                  </p:childTnLst>
                                </p:cTn>
                              </p:par>
                            </p:childTnLst>
                          </p:cTn>
                        </p:par>
                        <p:par>
                          <p:cTn id="34" fill="hold">
                            <p:stCondLst>
                              <p:cond delay="6000"/>
                            </p:stCondLst>
                            <p:childTnLst>
                              <p:par>
                                <p:cTn id="35" presetID="1"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161750"/>
            <a:ext cx="8520600" cy="9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a:t>Ethnicity</a:t>
            </a:r>
            <a:endParaRPr sz="6000" b="1"/>
          </a:p>
        </p:txBody>
      </p:sp>
      <p:sp>
        <p:nvSpPr>
          <p:cNvPr id="113" name="Google Shape;113;p20"/>
          <p:cNvSpPr txBox="1"/>
          <p:nvPr/>
        </p:nvSpPr>
        <p:spPr>
          <a:xfrm>
            <a:off x="556875" y="1761750"/>
            <a:ext cx="7340700" cy="28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entury Gothic"/>
                <a:ea typeface="Century Gothic"/>
                <a:cs typeface="Century Gothic"/>
                <a:sym typeface="Century Gothic"/>
              </a:rPr>
              <a:t>Large group of people with the same origins</a:t>
            </a:r>
            <a:endParaRPr sz="3000">
              <a:latin typeface="Century Gothic"/>
              <a:ea typeface="Century Gothic"/>
              <a:cs typeface="Century Gothic"/>
              <a:sym typeface="Century Gothic"/>
            </a:endParaRPr>
          </a:p>
          <a:p>
            <a:pPr marL="914400" lvl="0" indent="-419100" algn="l" rtl="0">
              <a:spcBef>
                <a:spcPts val="0"/>
              </a:spcBef>
              <a:spcAft>
                <a:spcPts val="0"/>
              </a:spcAft>
              <a:buSzPts val="3000"/>
              <a:buFont typeface="Century Gothic"/>
              <a:buChar char="●"/>
            </a:pPr>
            <a:r>
              <a:rPr lang="en" sz="3000">
                <a:latin typeface="Century Gothic"/>
                <a:ea typeface="Century Gothic"/>
                <a:cs typeface="Century Gothic"/>
                <a:sym typeface="Century Gothic"/>
              </a:rPr>
              <a:t>National</a:t>
            </a:r>
            <a:endParaRPr sz="3000">
              <a:latin typeface="Century Gothic"/>
              <a:ea typeface="Century Gothic"/>
              <a:cs typeface="Century Gothic"/>
              <a:sym typeface="Century Gothic"/>
            </a:endParaRPr>
          </a:p>
          <a:p>
            <a:pPr marL="914400" lvl="0" indent="-419100" algn="l" rtl="0">
              <a:spcBef>
                <a:spcPts val="0"/>
              </a:spcBef>
              <a:spcAft>
                <a:spcPts val="0"/>
              </a:spcAft>
              <a:buSzPts val="3000"/>
              <a:buFont typeface="Century Gothic"/>
              <a:buChar char="●"/>
            </a:pPr>
            <a:r>
              <a:rPr lang="en" sz="3000">
                <a:latin typeface="Century Gothic"/>
                <a:ea typeface="Century Gothic"/>
                <a:cs typeface="Century Gothic"/>
                <a:sym typeface="Century Gothic"/>
              </a:rPr>
              <a:t>Racial</a:t>
            </a:r>
            <a:endParaRPr sz="3000">
              <a:latin typeface="Century Gothic"/>
              <a:ea typeface="Century Gothic"/>
              <a:cs typeface="Century Gothic"/>
              <a:sym typeface="Century Gothic"/>
            </a:endParaRPr>
          </a:p>
          <a:p>
            <a:pPr marL="914400" lvl="0" indent="-419100" algn="l" rtl="0">
              <a:spcBef>
                <a:spcPts val="0"/>
              </a:spcBef>
              <a:spcAft>
                <a:spcPts val="0"/>
              </a:spcAft>
              <a:buSzPts val="3000"/>
              <a:buFont typeface="Century Gothic"/>
              <a:buChar char="●"/>
            </a:pPr>
            <a:r>
              <a:rPr lang="en" sz="3000">
                <a:latin typeface="Century Gothic"/>
                <a:ea typeface="Century Gothic"/>
                <a:cs typeface="Century Gothic"/>
                <a:sym typeface="Century Gothic"/>
              </a:rPr>
              <a:t>Cultural</a:t>
            </a:r>
            <a:endParaRPr sz="3000">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3">
                                            <p:txEl>
                                              <p:pRg st="0" end="0"/>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13">
                                            <p:txEl>
                                              <p:pRg st="1" end="1"/>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0"/>
                                  </p:stCondLst>
                                  <p:childTnLst>
                                    <p:set>
                                      <p:cBhvr>
                                        <p:cTn id="15" dur="1" fill="hold">
                                          <p:stCondLst>
                                            <p:cond delay="0"/>
                                          </p:stCondLst>
                                        </p:cTn>
                                        <p:tgtEl>
                                          <p:spTgt spid="113">
                                            <p:txEl>
                                              <p:pRg st="2" end="2"/>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0"/>
                                  </p:stCondLst>
                                  <p:childTnLst>
                                    <p:set>
                                      <p:cBhvr>
                                        <p:cTn id="18" dur="1" fill="hold">
                                          <p:stCondLst>
                                            <p:cond delay="0"/>
                                          </p:stCondLst>
                                        </p:cTn>
                                        <p:tgtEl>
                                          <p:spTgt spid="1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idx="4294967295"/>
          </p:nvPr>
        </p:nvSpPr>
        <p:spPr>
          <a:xfrm>
            <a:off x="260975" y="866150"/>
            <a:ext cx="8640000" cy="30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rgbClr val="000000"/>
                </a:solidFill>
              </a:rPr>
              <a:t>Lesson 1:</a:t>
            </a:r>
            <a:endParaRPr sz="6000" b="1">
              <a:solidFill>
                <a:srgbClr val="000000"/>
              </a:solidFill>
            </a:endParaRPr>
          </a:p>
          <a:p>
            <a:pPr marL="914400" lvl="0" indent="0" algn="l" rtl="0">
              <a:spcBef>
                <a:spcPts val="0"/>
              </a:spcBef>
              <a:spcAft>
                <a:spcPts val="0"/>
              </a:spcAft>
              <a:buNone/>
            </a:pPr>
            <a:r>
              <a:rPr lang="en" sz="4500">
                <a:solidFill>
                  <a:srgbClr val="000000"/>
                </a:solidFill>
              </a:rPr>
              <a:t>Strategies &amp; Techniques to Support the Needs of Students</a:t>
            </a:r>
            <a:endParaRPr sz="45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3516</TotalTime>
  <Words>2168</Words>
  <Application>Microsoft Macintosh PowerPoint</Application>
  <PresentationFormat>On-screen Show (16:9)</PresentationFormat>
  <Paragraphs>264</Paragraphs>
  <Slides>31</Slides>
  <Notes>31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Roboto</vt:lpstr>
      <vt:lpstr>Century Gothic</vt:lpstr>
      <vt:lpstr>Housegrind Personal Use Only</vt:lpstr>
      <vt:lpstr>Merriweather</vt:lpstr>
      <vt:lpstr>Oswald</vt:lpstr>
      <vt:lpstr>Arial</vt:lpstr>
      <vt:lpstr>Paradigm</vt:lpstr>
      <vt:lpstr>Addressing the Needs of Underrepresented Groups &amp; Special Populations</vt:lpstr>
      <vt:lpstr>Learning OBJECTIVES (1)</vt:lpstr>
      <vt:lpstr>Learning OBJECTIVES (2)</vt:lpstr>
      <vt:lpstr>Learning OBJECTIVES (3)</vt:lpstr>
      <vt:lpstr>Introduction</vt:lpstr>
      <vt:lpstr>Ethnicity What Is?</vt:lpstr>
      <vt:lpstr>What is Ethnicity?</vt:lpstr>
      <vt:lpstr>Ethnicity</vt:lpstr>
      <vt:lpstr>Lesson 1: Strategies &amp; Techniques to Support the Needs of Students</vt:lpstr>
      <vt:lpstr>Student NEEDS (1) </vt:lpstr>
      <vt:lpstr>Strategies and Techniques (1)</vt:lpstr>
      <vt:lpstr>Strategies and Techniques (2)</vt:lpstr>
      <vt:lpstr>Strategies and Techniques (3)</vt:lpstr>
      <vt:lpstr>Student NEEDS (2)</vt:lpstr>
      <vt:lpstr>Video Component (1)</vt:lpstr>
      <vt:lpstr>Lesson 2: Strategies &amp; Techniques to Overcome the Barriers to Completion </vt:lpstr>
      <vt:lpstr>Barriers to COMPLETION (1)</vt:lpstr>
      <vt:lpstr>Barriers to COMPLETION (2)</vt:lpstr>
      <vt:lpstr>Overcome the BARRIER (1) </vt:lpstr>
      <vt:lpstr>Overcome the BARRIER (2) </vt:lpstr>
      <vt:lpstr>Barriers to COMPLETION (3)</vt:lpstr>
      <vt:lpstr>Overcome the BARRIER (3) </vt:lpstr>
      <vt:lpstr>Barriers to COMPLETION (4)</vt:lpstr>
      <vt:lpstr>Overcome the BARRIER (4) </vt:lpstr>
      <vt:lpstr>Lesson 3: Different Ways Institutions Can Implement to Keep Students Engaged </vt:lpstr>
      <vt:lpstr>Strategies and TECHNIQUES (1)</vt:lpstr>
      <vt:lpstr>Video Component (2)</vt:lpstr>
      <vt:lpstr>Strategies and TECHNIQUES (3)</vt:lpstr>
      <vt:lpstr>Video Component (3)</vt:lpstr>
      <vt:lpstr>Strategies and TECHNIQUES (4)</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the Needs of Underrepresented Groups &amp; Special Populations</dc:title>
  <cp:lastModifiedBy>Vance, Villa</cp:lastModifiedBy>
  <cp:revision>32</cp:revision>
  <dcterms:modified xsi:type="dcterms:W3CDTF">2020-05-18T07:57:03Z</dcterms:modified>
</cp:coreProperties>
</file>